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7" r:id="rId3"/>
    <p:sldId id="258" r:id="rId4"/>
    <p:sldId id="307" r:id="rId5"/>
    <p:sldId id="259" r:id="rId6"/>
    <p:sldId id="261" r:id="rId7"/>
    <p:sldId id="365" r:id="rId8"/>
    <p:sldId id="367" r:id="rId9"/>
    <p:sldId id="368" r:id="rId10"/>
    <p:sldId id="265" r:id="rId11"/>
    <p:sldId id="369" r:id="rId12"/>
    <p:sldId id="371" r:id="rId13"/>
    <p:sldId id="363" r:id="rId14"/>
    <p:sldId id="373" r:id="rId15"/>
    <p:sldId id="375" r:id="rId16"/>
    <p:sldId id="361" r:id="rId17"/>
    <p:sldId id="263" r:id="rId18"/>
    <p:sldId id="379" r:id="rId19"/>
    <p:sldId id="380" r:id="rId20"/>
    <p:sldId id="388" r:id="rId21"/>
    <p:sldId id="264" r:id="rId22"/>
    <p:sldId id="390" r:id="rId23"/>
    <p:sldId id="392" r:id="rId24"/>
    <p:sldId id="394" r:id="rId25"/>
    <p:sldId id="395" r:id="rId26"/>
    <p:sldId id="312" r:id="rId27"/>
    <p:sldId id="313" r:id="rId28"/>
    <p:sldId id="314" r:id="rId29"/>
    <p:sldId id="315" r:id="rId30"/>
    <p:sldId id="317" r:id="rId31"/>
    <p:sldId id="318" r:id="rId32"/>
    <p:sldId id="320" r:id="rId33"/>
    <p:sldId id="321" r:id="rId34"/>
    <p:sldId id="322" r:id="rId35"/>
    <p:sldId id="323" r:id="rId36"/>
    <p:sldId id="324" r:id="rId37"/>
    <p:sldId id="325" r:id="rId38"/>
    <p:sldId id="326" r:id="rId39"/>
    <p:sldId id="327" r:id="rId40"/>
    <p:sldId id="329" r:id="rId41"/>
    <p:sldId id="330" r:id="rId42"/>
    <p:sldId id="331" r:id="rId43"/>
    <p:sldId id="332" r:id="rId44"/>
    <p:sldId id="333" r:id="rId45"/>
    <p:sldId id="334" r:id="rId46"/>
    <p:sldId id="335" r:id="rId47"/>
    <p:sldId id="337" r:id="rId48"/>
    <p:sldId id="339" r:id="rId49"/>
    <p:sldId id="341" r:id="rId50"/>
    <p:sldId id="342" r:id="rId51"/>
    <p:sldId id="344" r:id="rId52"/>
    <p:sldId id="347" r:id="rId53"/>
    <p:sldId id="348" r:id="rId54"/>
    <p:sldId id="350" r:id="rId55"/>
    <p:sldId id="351" r:id="rId56"/>
    <p:sldId id="266" r:id="rId57"/>
    <p:sldId id="267" r:id="rId58"/>
    <p:sldId id="357" r:id="rId59"/>
    <p:sldId id="304" r:id="rId60"/>
    <p:sldId id="352" r:id="rId61"/>
    <p:sldId id="353" r:id="rId62"/>
    <p:sldId id="354" r:id="rId63"/>
    <p:sldId id="355" r:id="rId64"/>
    <p:sldId id="358" r:id="rId65"/>
    <p:sldId id="359" r:id="rId66"/>
    <p:sldId id="356" r:id="rId67"/>
    <p:sldId id="396" r:id="rId68"/>
    <p:sldId id="397" r:id="rId69"/>
    <p:sldId id="398" r:id="rId70"/>
    <p:sldId id="291" r:id="rId71"/>
    <p:sldId id="399" r:id="rId72"/>
    <p:sldId id="308" r:id="rId73"/>
    <p:sldId id="309" r:id="rId74"/>
    <p:sldId id="310" r:id="rId75"/>
    <p:sldId id="311" r:id="rId76"/>
    <p:sldId id="401" r:id="rId77"/>
    <p:sldId id="403" r:id="rId78"/>
    <p:sldId id="40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77931" autoAdjust="0"/>
  </p:normalViewPr>
  <p:slideViewPr>
    <p:cSldViewPr>
      <p:cViewPr varScale="1">
        <p:scale>
          <a:sx n="90" d="100"/>
          <a:sy n="90" d="100"/>
        </p:scale>
        <p:origin x="-22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886A5-7668-4168-85FA-5683945D36F4}" type="datetimeFigureOut">
              <a:rPr lang="en-US" smtClean="0"/>
              <a:pPr/>
              <a:t>12/2/2012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134F2-3B6B-406B-B9E9-DCD8F8775972}"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4D7134F2-3B6B-406B-B9E9-DCD8F8775972}" type="slidenum">
              <a:rPr lang="en-ZA" smtClean="0"/>
              <a:pPr/>
              <a:t>8</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14E70D8-E716-461A-9942-B1826AB1B154}" type="slidenum">
              <a:rPr lang="en-ZA" smtClean="0"/>
              <a:pPr/>
              <a:t>28</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9A6EF7A-83A5-4F81-9396-9E3A2A4E586C}" type="datetimeFigureOut">
              <a:rPr lang="en-US" smtClean="0"/>
              <a:pPr/>
              <a:t>12/2/2012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9A6EF7A-83A5-4F81-9396-9E3A2A4E586C}" type="datetimeFigureOut">
              <a:rPr lang="en-US" smtClean="0"/>
              <a:pPr/>
              <a:t>12/2/2012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9A6EF7A-83A5-4F81-9396-9E3A2A4E586C}" type="datetimeFigureOut">
              <a:rPr lang="en-US" smtClean="0"/>
              <a:pPr/>
              <a:t>12/2/2012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5" name="Rectangle 9"/>
          <p:cNvSpPr/>
          <p:nvPr userDrawn="1"/>
        </p:nvSpPr>
        <p:spPr>
          <a:xfrm>
            <a:off x="3132138" y="171450"/>
            <a:ext cx="5111750" cy="503238"/>
          </a:xfrm>
          <a:prstGeom prst="rect">
            <a:avLst/>
          </a:prstGeom>
          <a:solidFill>
            <a:srgbClr val="82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0"/>
          <p:cNvSpPr txBox="1"/>
          <p:nvPr userDrawn="1"/>
        </p:nvSpPr>
        <p:spPr>
          <a:xfrm>
            <a:off x="5508625" y="231775"/>
            <a:ext cx="2663825" cy="657225"/>
          </a:xfrm>
          <a:prstGeom prst="rect">
            <a:avLst/>
          </a:prstGeom>
          <a:noFill/>
        </p:spPr>
        <p:txBody>
          <a:bodyPr>
            <a:spAutoFit/>
          </a:bodyPr>
          <a:lstStyle/>
          <a:p>
            <a:pPr algn="r">
              <a:defRPr/>
            </a:pPr>
            <a:r>
              <a:rPr lang="en-US" sz="1300"/>
              <a:t>Understanding weight gain at menopause</a:t>
            </a:r>
          </a:p>
          <a:p>
            <a:pPr algn="r">
              <a:defRPr/>
            </a:pPr>
            <a:endParaRPr lang="en-US" sz="1100"/>
          </a:p>
        </p:txBody>
      </p:sp>
      <p:sp>
        <p:nvSpPr>
          <p:cNvPr id="2" name="Title 1"/>
          <p:cNvSpPr>
            <a:spLocks noGrp="1"/>
          </p:cNvSpPr>
          <p:nvPr>
            <p:ph type="title"/>
          </p:nvPr>
        </p:nvSpPr>
        <p:spPr>
          <a:xfrm>
            <a:off x="323528" y="980728"/>
            <a:ext cx="8568952" cy="576263"/>
          </a:xfrm>
          <a:prstGeom prst="rect">
            <a:avLst/>
          </a:prstGeom>
        </p:spPr>
        <p:txBody>
          <a:bodyPr/>
          <a:lstStyle>
            <a:lvl1pPr algn="l">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23850" y="2133600"/>
            <a:ext cx="8569325" cy="4103688"/>
          </a:xfrm>
          <a:prstGeom prst="rect">
            <a:avLst/>
          </a:prstGeom>
        </p:spPr>
        <p:txBody>
          <a:bodyPr/>
          <a:lstStyle>
            <a:lvl1pPr>
              <a:buClr>
                <a:schemeClr val="accent4">
                  <a:lumMod val="75000"/>
                  <a:lumOff val="25000"/>
                </a:schemeClr>
              </a:buClr>
              <a:buSzPct val="70000"/>
              <a:buFont typeface="Wingdings 3" pitchFamily="18" charset="2"/>
              <a:buChar char="u"/>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a:xfrm>
            <a:off x="323528" y="1484784"/>
            <a:ext cx="8568952" cy="432048"/>
          </a:xfrm>
          <a:prstGeom prst="rect">
            <a:avLst/>
          </a:prstGeom>
        </p:spPr>
        <p:txBody>
          <a:bodyPr/>
          <a:lstStyle>
            <a:lvl1pPr>
              <a:buNone/>
              <a:defRPr sz="2800" i="1">
                <a:solidFill>
                  <a:schemeClr val="accent1">
                    <a:lumMod val="75000"/>
                    <a:lumOff val="25000"/>
                  </a:schemeClr>
                </a:solidFill>
              </a:defRPr>
            </a:lvl1pPr>
          </a:lstStyle>
          <a:p>
            <a:pPr lvl="0"/>
            <a:r>
              <a:rPr lang="en-US" dirty="0" smtClean="0"/>
              <a:t>Click to edit Master text styles</a:t>
            </a:r>
          </a:p>
        </p:txBody>
      </p:sp>
      <p:sp>
        <p:nvSpPr>
          <p:cNvPr id="7" name="Date Placeholder 3"/>
          <p:cNvSpPr>
            <a:spLocks noGrp="1"/>
          </p:cNvSpPr>
          <p:nvPr>
            <p:ph type="dt" sz="half" idx="14"/>
          </p:nvPr>
        </p:nvSpPr>
        <p:spPr>
          <a:xfrm>
            <a:off x="323850" y="6376988"/>
            <a:ext cx="1295400" cy="365125"/>
          </a:xfrm>
          <a:prstGeom prst="rect">
            <a:avLst/>
          </a:prstGeom>
        </p:spPr>
        <p:txBody>
          <a:bodyPr/>
          <a:lstStyle>
            <a:lvl1pPr>
              <a:defRPr/>
            </a:lvl1pPr>
          </a:lstStyle>
          <a:p>
            <a:pPr>
              <a:defRPr/>
            </a:pPr>
            <a:fld id="{989B67BD-A4F6-4B66-8176-A1F418095558}" type="datetimeFigureOut">
              <a:rPr lang="en-GB"/>
              <a:pPr>
                <a:defRPr/>
              </a:pPr>
              <a:t>02/12/2012</a:t>
            </a:fld>
            <a:endParaRPr lang="en-GB" dirty="0"/>
          </a:p>
        </p:txBody>
      </p:sp>
      <p:sp>
        <p:nvSpPr>
          <p:cNvPr id="9" name="Footer Placeholder 4"/>
          <p:cNvSpPr>
            <a:spLocks noGrp="1"/>
          </p:cNvSpPr>
          <p:nvPr>
            <p:ph type="ftr" sz="quarter" idx="15"/>
          </p:nvPr>
        </p:nvSpPr>
        <p:spPr>
          <a:xfrm>
            <a:off x="1692275" y="6376988"/>
            <a:ext cx="2895600" cy="365125"/>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4643438" y="6376988"/>
            <a:ext cx="1728787" cy="365125"/>
          </a:xfrm>
          <a:prstGeom prst="rect">
            <a:avLst/>
          </a:prstGeom>
        </p:spPr>
        <p:txBody>
          <a:bodyPr/>
          <a:lstStyle>
            <a:lvl1pPr>
              <a:defRPr/>
            </a:lvl1pPr>
          </a:lstStyle>
          <a:p>
            <a:pPr>
              <a:defRPr/>
            </a:pPr>
            <a:fld id="{15219983-E0A3-4054-8308-487BD3CD097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5" name="Rectangle 9"/>
          <p:cNvSpPr/>
          <p:nvPr userDrawn="1"/>
        </p:nvSpPr>
        <p:spPr>
          <a:xfrm>
            <a:off x="3132138" y="171450"/>
            <a:ext cx="5111750" cy="503238"/>
          </a:xfrm>
          <a:prstGeom prst="rect">
            <a:avLst/>
          </a:prstGeom>
          <a:solidFill>
            <a:srgbClr val="82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0"/>
          <p:cNvSpPr txBox="1"/>
          <p:nvPr userDrawn="1"/>
        </p:nvSpPr>
        <p:spPr>
          <a:xfrm>
            <a:off x="5508625" y="231775"/>
            <a:ext cx="2663825" cy="657225"/>
          </a:xfrm>
          <a:prstGeom prst="rect">
            <a:avLst/>
          </a:prstGeom>
          <a:noFill/>
        </p:spPr>
        <p:txBody>
          <a:bodyPr>
            <a:spAutoFit/>
          </a:bodyPr>
          <a:lstStyle/>
          <a:p>
            <a:pPr algn="r">
              <a:defRPr/>
            </a:pPr>
            <a:r>
              <a:rPr lang="en-US" sz="1300"/>
              <a:t>Understanding weight gain at menopause</a:t>
            </a:r>
          </a:p>
          <a:p>
            <a:pPr algn="r">
              <a:defRPr/>
            </a:pPr>
            <a:endParaRPr lang="en-US" sz="1100"/>
          </a:p>
        </p:txBody>
      </p:sp>
      <p:sp>
        <p:nvSpPr>
          <p:cNvPr id="2" name="Title 1"/>
          <p:cNvSpPr>
            <a:spLocks noGrp="1"/>
          </p:cNvSpPr>
          <p:nvPr>
            <p:ph type="title"/>
          </p:nvPr>
        </p:nvSpPr>
        <p:spPr>
          <a:xfrm>
            <a:off x="323528" y="980728"/>
            <a:ext cx="8568952" cy="576263"/>
          </a:xfrm>
          <a:prstGeom prst="rect">
            <a:avLst/>
          </a:prstGeom>
        </p:spPr>
        <p:txBody>
          <a:bodyPr/>
          <a:lstStyle>
            <a:lvl1pPr algn="l">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23850" y="2133600"/>
            <a:ext cx="8569325" cy="4103688"/>
          </a:xfrm>
          <a:prstGeom prst="rect">
            <a:avLst/>
          </a:prstGeom>
        </p:spPr>
        <p:txBody>
          <a:bodyPr/>
          <a:lstStyle>
            <a:lvl1pPr>
              <a:buClr>
                <a:schemeClr val="accent4">
                  <a:lumMod val="75000"/>
                  <a:lumOff val="25000"/>
                </a:schemeClr>
              </a:buClr>
              <a:buSzPct val="70000"/>
              <a:buFont typeface="Wingdings 3" pitchFamily="18" charset="2"/>
              <a:buChar char="u"/>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a:xfrm>
            <a:off x="323528" y="1484784"/>
            <a:ext cx="8568952" cy="432048"/>
          </a:xfrm>
          <a:prstGeom prst="rect">
            <a:avLst/>
          </a:prstGeom>
        </p:spPr>
        <p:txBody>
          <a:bodyPr/>
          <a:lstStyle>
            <a:lvl1pPr>
              <a:buNone/>
              <a:defRPr sz="2800" i="1">
                <a:solidFill>
                  <a:schemeClr val="accent1">
                    <a:lumMod val="75000"/>
                    <a:lumOff val="25000"/>
                  </a:schemeClr>
                </a:solidFill>
              </a:defRPr>
            </a:lvl1pPr>
          </a:lstStyle>
          <a:p>
            <a:pPr lvl="0"/>
            <a:r>
              <a:rPr lang="en-US" dirty="0" smtClean="0"/>
              <a:t>Click to edit Master text styles</a:t>
            </a:r>
          </a:p>
        </p:txBody>
      </p:sp>
      <p:sp>
        <p:nvSpPr>
          <p:cNvPr id="7" name="Date Placeholder 3"/>
          <p:cNvSpPr>
            <a:spLocks noGrp="1"/>
          </p:cNvSpPr>
          <p:nvPr>
            <p:ph type="dt" sz="half" idx="14"/>
          </p:nvPr>
        </p:nvSpPr>
        <p:spPr>
          <a:xfrm>
            <a:off x="323850" y="6376988"/>
            <a:ext cx="1295400" cy="365125"/>
          </a:xfrm>
          <a:prstGeom prst="rect">
            <a:avLst/>
          </a:prstGeom>
        </p:spPr>
        <p:txBody>
          <a:bodyPr/>
          <a:lstStyle>
            <a:lvl1pPr>
              <a:defRPr/>
            </a:lvl1pPr>
          </a:lstStyle>
          <a:p>
            <a:pPr>
              <a:defRPr/>
            </a:pPr>
            <a:fld id="{989B67BD-A4F6-4B66-8176-A1F418095558}" type="datetimeFigureOut">
              <a:rPr lang="en-GB"/>
              <a:pPr>
                <a:defRPr/>
              </a:pPr>
              <a:t>02/12/2012</a:t>
            </a:fld>
            <a:endParaRPr lang="en-GB" dirty="0"/>
          </a:p>
        </p:txBody>
      </p:sp>
      <p:sp>
        <p:nvSpPr>
          <p:cNvPr id="9" name="Footer Placeholder 4"/>
          <p:cNvSpPr>
            <a:spLocks noGrp="1"/>
          </p:cNvSpPr>
          <p:nvPr>
            <p:ph type="ftr" sz="quarter" idx="15"/>
          </p:nvPr>
        </p:nvSpPr>
        <p:spPr>
          <a:xfrm>
            <a:off x="1692275" y="6376988"/>
            <a:ext cx="2895600" cy="365125"/>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4643438" y="6376988"/>
            <a:ext cx="1728787" cy="365125"/>
          </a:xfrm>
          <a:prstGeom prst="rect">
            <a:avLst/>
          </a:prstGeom>
        </p:spPr>
        <p:txBody>
          <a:bodyPr/>
          <a:lstStyle>
            <a:lvl1pPr>
              <a:defRPr/>
            </a:lvl1pPr>
          </a:lstStyle>
          <a:p>
            <a:pPr>
              <a:defRPr/>
            </a:pPr>
            <a:fld id="{15219983-E0A3-4054-8308-487BD3CD097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5" name="Rectangle 9"/>
          <p:cNvSpPr/>
          <p:nvPr userDrawn="1"/>
        </p:nvSpPr>
        <p:spPr>
          <a:xfrm>
            <a:off x="3132138" y="171450"/>
            <a:ext cx="5111750" cy="503238"/>
          </a:xfrm>
          <a:prstGeom prst="rect">
            <a:avLst/>
          </a:prstGeom>
          <a:solidFill>
            <a:srgbClr val="82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0"/>
          <p:cNvSpPr txBox="1"/>
          <p:nvPr userDrawn="1"/>
        </p:nvSpPr>
        <p:spPr>
          <a:xfrm>
            <a:off x="5508625" y="231775"/>
            <a:ext cx="2663825" cy="657225"/>
          </a:xfrm>
          <a:prstGeom prst="rect">
            <a:avLst/>
          </a:prstGeom>
          <a:noFill/>
        </p:spPr>
        <p:txBody>
          <a:bodyPr>
            <a:spAutoFit/>
          </a:bodyPr>
          <a:lstStyle/>
          <a:p>
            <a:pPr algn="r">
              <a:defRPr/>
            </a:pPr>
            <a:r>
              <a:rPr lang="en-US" sz="1300"/>
              <a:t>Understanding weight gain at menopause</a:t>
            </a:r>
          </a:p>
          <a:p>
            <a:pPr algn="r">
              <a:defRPr/>
            </a:pPr>
            <a:endParaRPr lang="en-US" sz="1100"/>
          </a:p>
        </p:txBody>
      </p:sp>
      <p:sp>
        <p:nvSpPr>
          <p:cNvPr id="2" name="Title 1"/>
          <p:cNvSpPr>
            <a:spLocks noGrp="1"/>
          </p:cNvSpPr>
          <p:nvPr>
            <p:ph type="title"/>
          </p:nvPr>
        </p:nvSpPr>
        <p:spPr>
          <a:xfrm>
            <a:off x="323528" y="980728"/>
            <a:ext cx="8568952" cy="576263"/>
          </a:xfrm>
          <a:prstGeom prst="rect">
            <a:avLst/>
          </a:prstGeom>
        </p:spPr>
        <p:txBody>
          <a:bodyPr/>
          <a:lstStyle>
            <a:lvl1pPr algn="l">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23850" y="2133600"/>
            <a:ext cx="8569325" cy="4103688"/>
          </a:xfrm>
          <a:prstGeom prst="rect">
            <a:avLst/>
          </a:prstGeom>
        </p:spPr>
        <p:txBody>
          <a:bodyPr/>
          <a:lstStyle>
            <a:lvl1pPr>
              <a:buClr>
                <a:schemeClr val="accent4">
                  <a:lumMod val="75000"/>
                  <a:lumOff val="25000"/>
                </a:schemeClr>
              </a:buClr>
              <a:buSzPct val="70000"/>
              <a:buFont typeface="Wingdings 3" pitchFamily="18" charset="2"/>
              <a:buChar char="u"/>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a:xfrm>
            <a:off x="323528" y="1484784"/>
            <a:ext cx="8568952" cy="432048"/>
          </a:xfrm>
          <a:prstGeom prst="rect">
            <a:avLst/>
          </a:prstGeom>
        </p:spPr>
        <p:txBody>
          <a:bodyPr/>
          <a:lstStyle>
            <a:lvl1pPr>
              <a:buNone/>
              <a:defRPr sz="2800" i="1">
                <a:solidFill>
                  <a:schemeClr val="accent1">
                    <a:lumMod val="75000"/>
                    <a:lumOff val="25000"/>
                  </a:schemeClr>
                </a:solidFill>
              </a:defRPr>
            </a:lvl1pPr>
          </a:lstStyle>
          <a:p>
            <a:pPr lvl="0"/>
            <a:r>
              <a:rPr lang="en-US" dirty="0" smtClean="0"/>
              <a:t>Click to edit Master text styles</a:t>
            </a:r>
          </a:p>
        </p:txBody>
      </p:sp>
      <p:sp>
        <p:nvSpPr>
          <p:cNvPr id="7" name="Date Placeholder 3"/>
          <p:cNvSpPr>
            <a:spLocks noGrp="1"/>
          </p:cNvSpPr>
          <p:nvPr>
            <p:ph type="dt" sz="half" idx="14"/>
          </p:nvPr>
        </p:nvSpPr>
        <p:spPr>
          <a:xfrm>
            <a:off x="323850" y="6376988"/>
            <a:ext cx="1295400" cy="365125"/>
          </a:xfrm>
          <a:prstGeom prst="rect">
            <a:avLst/>
          </a:prstGeom>
        </p:spPr>
        <p:txBody>
          <a:bodyPr/>
          <a:lstStyle>
            <a:lvl1pPr>
              <a:defRPr/>
            </a:lvl1pPr>
          </a:lstStyle>
          <a:p>
            <a:pPr>
              <a:defRPr/>
            </a:pPr>
            <a:fld id="{989B67BD-A4F6-4B66-8176-A1F418095558}" type="datetimeFigureOut">
              <a:rPr lang="en-GB"/>
              <a:pPr>
                <a:defRPr/>
              </a:pPr>
              <a:t>02/12/2012</a:t>
            </a:fld>
            <a:endParaRPr lang="en-GB" dirty="0"/>
          </a:p>
        </p:txBody>
      </p:sp>
      <p:sp>
        <p:nvSpPr>
          <p:cNvPr id="9" name="Footer Placeholder 4"/>
          <p:cNvSpPr>
            <a:spLocks noGrp="1"/>
          </p:cNvSpPr>
          <p:nvPr>
            <p:ph type="ftr" sz="quarter" idx="15"/>
          </p:nvPr>
        </p:nvSpPr>
        <p:spPr>
          <a:xfrm>
            <a:off x="1692275" y="6376988"/>
            <a:ext cx="2895600" cy="365125"/>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4643438" y="6376988"/>
            <a:ext cx="1728787" cy="365125"/>
          </a:xfrm>
          <a:prstGeom prst="rect">
            <a:avLst/>
          </a:prstGeom>
        </p:spPr>
        <p:txBody>
          <a:bodyPr/>
          <a:lstStyle>
            <a:lvl1pPr>
              <a:defRPr/>
            </a:lvl1pPr>
          </a:lstStyle>
          <a:p>
            <a:pPr>
              <a:defRPr/>
            </a:pPr>
            <a:fld id="{15219983-E0A3-4054-8308-487BD3CD0978}"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5" name="Rectangle 9"/>
          <p:cNvSpPr/>
          <p:nvPr userDrawn="1"/>
        </p:nvSpPr>
        <p:spPr>
          <a:xfrm>
            <a:off x="3132138" y="171450"/>
            <a:ext cx="5111750" cy="503238"/>
          </a:xfrm>
          <a:prstGeom prst="rect">
            <a:avLst/>
          </a:prstGeom>
          <a:solidFill>
            <a:srgbClr val="82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0"/>
          <p:cNvSpPr txBox="1"/>
          <p:nvPr userDrawn="1"/>
        </p:nvSpPr>
        <p:spPr>
          <a:xfrm>
            <a:off x="5508625" y="231775"/>
            <a:ext cx="2663825" cy="657225"/>
          </a:xfrm>
          <a:prstGeom prst="rect">
            <a:avLst/>
          </a:prstGeom>
          <a:noFill/>
        </p:spPr>
        <p:txBody>
          <a:bodyPr>
            <a:spAutoFit/>
          </a:bodyPr>
          <a:lstStyle/>
          <a:p>
            <a:pPr algn="r">
              <a:defRPr/>
            </a:pPr>
            <a:r>
              <a:rPr lang="en-US" sz="1300"/>
              <a:t>Understanding weight gain at menopause</a:t>
            </a:r>
          </a:p>
          <a:p>
            <a:pPr algn="r">
              <a:defRPr/>
            </a:pPr>
            <a:endParaRPr lang="en-US" sz="1100"/>
          </a:p>
        </p:txBody>
      </p:sp>
      <p:sp>
        <p:nvSpPr>
          <p:cNvPr id="2" name="Title 1"/>
          <p:cNvSpPr>
            <a:spLocks noGrp="1"/>
          </p:cNvSpPr>
          <p:nvPr>
            <p:ph type="title"/>
          </p:nvPr>
        </p:nvSpPr>
        <p:spPr>
          <a:xfrm>
            <a:off x="323528" y="980728"/>
            <a:ext cx="8568952" cy="576263"/>
          </a:xfrm>
          <a:prstGeom prst="rect">
            <a:avLst/>
          </a:prstGeom>
        </p:spPr>
        <p:txBody>
          <a:bodyPr/>
          <a:lstStyle>
            <a:lvl1pPr algn="l">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323850" y="2133600"/>
            <a:ext cx="8569325" cy="4103688"/>
          </a:xfrm>
          <a:prstGeom prst="rect">
            <a:avLst/>
          </a:prstGeom>
        </p:spPr>
        <p:txBody>
          <a:bodyPr/>
          <a:lstStyle>
            <a:lvl1pPr>
              <a:buClr>
                <a:schemeClr val="accent4">
                  <a:lumMod val="75000"/>
                  <a:lumOff val="25000"/>
                </a:schemeClr>
              </a:buClr>
              <a:buSzPct val="70000"/>
              <a:buFont typeface="Wingdings 3" pitchFamily="18" charset="2"/>
              <a:buChar char="u"/>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a:xfrm>
            <a:off x="323528" y="1484784"/>
            <a:ext cx="8568952" cy="432048"/>
          </a:xfrm>
          <a:prstGeom prst="rect">
            <a:avLst/>
          </a:prstGeom>
        </p:spPr>
        <p:txBody>
          <a:bodyPr/>
          <a:lstStyle>
            <a:lvl1pPr>
              <a:buNone/>
              <a:defRPr sz="2800" i="1">
                <a:solidFill>
                  <a:schemeClr val="accent1">
                    <a:lumMod val="75000"/>
                    <a:lumOff val="25000"/>
                  </a:schemeClr>
                </a:solidFill>
              </a:defRPr>
            </a:lvl1pPr>
          </a:lstStyle>
          <a:p>
            <a:pPr lvl="0"/>
            <a:r>
              <a:rPr lang="en-US" dirty="0" smtClean="0"/>
              <a:t>Click to edit Master text styles</a:t>
            </a:r>
          </a:p>
        </p:txBody>
      </p:sp>
      <p:sp>
        <p:nvSpPr>
          <p:cNvPr id="7" name="Date Placeholder 3"/>
          <p:cNvSpPr>
            <a:spLocks noGrp="1"/>
          </p:cNvSpPr>
          <p:nvPr>
            <p:ph type="dt" sz="half" idx="14"/>
          </p:nvPr>
        </p:nvSpPr>
        <p:spPr>
          <a:xfrm>
            <a:off x="323850" y="6376988"/>
            <a:ext cx="1295400" cy="365125"/>
          </a:xfrm>
          <a:prstGeom prst="rect">
            <a:avLst/>
          </a:prstGeom>
        </p:spPr>
        <p:txBody>
          <a:bodyPr/>
          <a:lstStyle>
            <a:lvl1pPr>
              <a:defRPr/>
            </a:lvl1pPr>
          </a:lstStyle>
          <a:p>
            <a:pPr>
              <a:defRPr/>
            </a:pPr>
            <a:fld id="{989B67BD-A4F6-4B66-8176-A1F418095558}" type="datetimeFigureOut">
              <a:rPr lang="en-GB"/>
              <a:pPr>
                <a:defRPr/>
              </a:pPr>
              <a:t>02/12/2012</a:t>
            </a:fld>
            <a:endParaRPr lang="en-GB" dirty="0"/>
          </a:p>
        </p:txBody>
      </p:sp>
      <p:sp>
        <p:nvSpPr>
          <p:cNvPr id="9" name="Footer Placeholder 4"/>
          <p:cNvSpPr>
            <a:spLocks noGrp="1"/>
          </p:cNvSpPr>
          <p:nvPr>
            <p:ph type="ftr" sz="quarter" idx="15"/>
          </p:nvPr>
        </p:nvSpPr>
        <p:spPr>
          <a:xfrm>
            <a:off x="1692275" y="6376988"/>
            <a:ext cx="2895600" cy="365125"/>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4643438" y="6376988"/>
            <a:ext cx="1728787" cy="365125"/>
          </a:xfrm>
          <a:prstGeom prst="rect">
            <a:avLst/>
          </a:prstGeom>
        </p:spPr>
        <p:txBody>
          <a:bodyPr/>
          <a:lstStyle>
            <a:lvl1pPr>
              <a:defRPr/>
            </a:lvl1pPr>
          </a:lstStyle>
          <a:p>
            <a:pPr>
              <a:defRPr/>
            </a:pPr>
            <a:fld id="{15219983-E0A3-4054-8308-487BD3CD097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9A6EF7A-83A5-4F81-9396-9E3A2A4E586C}" type="datetimeFigureOut">
              <a:rPr lang="en-US" smtClean="0"/>
              <a:pPr/>
              <a:t>12/2/2012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A6EF7A-83A5-4F81-9396-9E3A2A4E586C}" type="datetimeFigureOut">
              <a:rPr lang="en-US" smtClean="0"/>
              <a:pPr/>
              <a:t>12/2/2012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9A6EF7A-83A5-4F81-9396-9E3A2A4E586C}" type="datetimeFigureOut">
              <a:rPr lang="en-US" smtClean="0"/>
              <a:pPr/>
              <a:t>12/2/2012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9A6EF7A-83A5-4F81-9396-9E3A2A4E586C}" type="datetimeFigureOut">
              <a:rPr lang="en-US" smtClean="0"/>
              <a:pPr/>
              <a:t>12/2/2012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9A6EF7A-83A5-4F81-9396-9E3A2A4E586C}" type="datetimeFigureOut">
              <a:rPr lang="en-US" smtClean="0"/>
              <a:pPr/>
              <a:t>12/2/2012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6EF7A-83A5-4F81-9396-9E3A2A4E586C}" type="datetimeFigureOut">
              <a:rPr lang="en-US" smtClean="0"/>
              <a:pPr/>
              <a:t>12/2/2012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6EF7A-83A5-4F81-9396-9E3A2A4E586C}" type="datetimeFigureOut">
              <a:rPr lang="en-US" smtClean="0"/>
              <a:pPr/>
              <a:t>12/2/2012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6EF7A-83A5-4F81-9396-9E3A2A4E586C}" type="datetimeFigureOut">
              <a:rPr lang="en-US" smtClean="0"/>
              <a:pPr/>
              <a:t>12/2/2012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05AFC2F-9005-46B6-8298-E07ECE77D82B}"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6EF7A-83A5-4F81-9396-9E3A2A4E586C}" type="datetimeFigureOut">
              <a:rPr lang="en-US" smtClean="0"/>
              <a:pPr/>
              <a:t>12/2/2012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AFC2F-9005-46B6-8298-E07ECE77D82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medterms.com/script/main/art.asp?articlekey=31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edicinenet.com/script/main/art.asp?articlekey=88709" TargetMode="External"/><Relationship Id="rId2" Type="http://schemas.openxmlformats.org/officeDocument/2006/relationships/hyperlink" Target="http://www.medicinenet.com/script/main/art.asp?articlekey=17582" TargetMode="External"/><Relationship Id="rId1" Type="http://schemas.openxmlformats.org/officeDocument/2006/relationships/slideLayout" Target="../slideLayouts/slideLayout2.xml"/><Relationship Id="rId5" Type="http://schemas.openxmlformats.org/officeDocument/2006/relationships/hyperlink" Target="http://www.medicinenet.com/script/main/art.asp?articlekey=2036" TargetMode="External"/><Relationship Id="rId4" Type="http://schemas.openxmlformats.org/officeDocument/2006/relationships/hyperlink" Target="http://www.medicinenet.com/script/main/art.asp?articlekey=99391"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medicinenet.com/script/main/art.asp?articlekey=6411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en.wikipedia.org/wiki/Relative_survival_rat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medicinenet.com/script/main/art.asp?articlekey=118966"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emedicinehealth.com/script/main/art.asp?articlekey=22433"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Taking care of your own Health</a:t>
            </a:r>
            <a:endParaRPr lang="en-ZA" dirty="0"/>
          </a:p>
        </p:txBody>
      </p:sp>
      <p:sp>
        <p:nvSpPr>
          <p:cNvPr id="3" name="Subtitle 2"/>
          <p:cNvSpPr>
            <a:spLocks noGrp="1"/>
          </p:cNvSpPr>
          <p:nvPr>
            <p:ph type="subTitle" idx="1"/>
          </p:nvPr>
        </p:nvSpPr>
        <p:spPr>
          <a:xfrm>
            <a:off x="1371600" y="3886200"/>
            <a:ext cx="6486548" cy="2400320"/>
          </a:xfrm>
        </p:spPr>
        <p:txBody>
          <a:bodyPr>
            <a:normAutofit/>
          </a:bodyPr>
          <a:lstStyle/>
          <a:p>
            <a:r>
              <a:rPr lang="en-ZA" dirty="0" smtClean="0"/>
              <a:t>DR </a:t>
            </a:r>
            <a:r>
              <a:rPr lang="en-ZA" dirty="0" err="1" smtClean="0"/>
              <a:t>Fulufhelo</a:t>
            </a:r>
            <a:r>
              <a:rPr lang="en-ZA" dirty="0" smtClean="0"/>
              <a:t>  Tshivhula</a:t>
            </a:r>
          </a:p>
          <a:p>
            <a:r>
              <a:rPr lang="en-ZA" dirty="0" smtClean="0"/>
              <a:t>Specialist Gynaecologist</a:t>
            </a:r>
          </a:p>
          <a:p>
            <a:r>
              <a:rPr lang="en-ZA" dirty="0" smtClean="0"/>
              <a:t>62 Burger street</a:t>
            </a:r>
          </a:p>
          <a:p>
            <a:r>
              <a:rPr lang="en-ZA" dirty="0" smtClean="0"/>
              <a:t>015 291 4310</a:t>
            </a:r>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3074" name="Picture 2"/>
          <p:cNvPicPr>
            <a:picLocks noChangeAspect="1" noChangeArrowheads="1"/>
          </p:cNvPicPr>
          <p:nvPr/>
        </p:nvPicPr>
        <p:blipFill>
          <a:blip r:embed="rId2"/>
          <a:srcRect/>
          <a:stretch>
            <a:fillRect/>
          </a:stretch>
        </p:blipFill>
        <p:spPr bwMode="auto">
          <a:xfrm>
            <a:off x="571472" y="428604"/>
            <a:ext cx="7039193"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Antenatal care</a:t>
            </a:r>
            <a:endParaRPr lang="en-ZA" dirty="0"/>
          </a:p>
        </p:txBody>
      </p:sp>
      <p:sp>
        <p:nvSpPr>
          <p:cNvPr id="3" name="Content Placeholder 2"/>
          <p:cNvSpPr>
            <a:spLocks noGrp="1"/>
          </p:cNvSpPr>
          <p:nvPr>
            <p:ph idx="1"/>
          </p:nvPr>
        </p:nvSpPr>
        <p:spPr/>
        <p:txBody>
          <a:bodyPr/>
          <a:lstStyle/>
          <a:p>
            <a:r>
              <a:rPr lang="en-ZA" dirty="0" smtClean="0"/>
              <a:t>Antenatal </a:t>
            </a:r>
            <a:r>
              <a:rPr lang="en-ZA" dirty="0" smtClean="0"/>
              <a:t>care is very important</a:t>
            </a:r>
            <a:r>
              <a:rPr lang="en-ZA" dirty="0" smtClean="0"/>
              <a:t>.</a:t>
            </a:r>
          </a:p>
          <a:p>
            <a:r>
              <a:rPr lang="en-ZA" dirty="0" smtClean="0"/>
              <a:t> Make </a:t>
            </a:r>
            <a:r>
              <a:rPr lang="en-ZA" dirty="0" smtClean="0"/>
              <a:t>sure that </a:t>
            </a:r>
            <a:r>
              <a:rPr lang="en-ZA" dirty="0" smtClean="0"/>
              <a:t>the mother </a:t>
            </a:r>
            <a:r>
              <a:rPr lang="en-ZA" dirty="0" smtClean="0"/>
              <a:t>and </a:t>
            </a:r>
            <a:r>
              <a:rPr lang="en-ZA" dirty="0" smtClean="0"/>
              <a:t>the baby are more healthy </a:t>
            </a:r>
            <a:r>
              <a:rPr lang="en-ZA" dirty="0" smtClean="0"/>
              <a:t>as </a:t>
            </a:r>
            <a:r>
              <a:rPr lang="en-ZA" dirty="0" smtClean="0"/>
              <a:t>possible during pregnancy.</a:t>
            </a:r>
            <a:endParaRPr lang="en-ZA" dirty="0" smtClean="0"/>
          </a:p>
          <a:p>
            <a:endParaRPr lang="en-ZA" dirty="0"/>
          </a:p>
        </p:txBody>
      </p:sp>
      <p:pic>
        <p:nvPicPr>
          <p:cNvPr id="6146" name="Picture 2" descr="C:\Users\Tshivhula\Pictures\pregg.jpg"/>
          <p:cNvPicPr>
            <a:picLocks noChangeAspect="1" noChangeArrowheads="1"/>
          </p:cNvPicPr>
          <p:nvPr/>
        </p:nvPicPr>
        <p:blipFill>
          <a:blip r:embed="rId2"/>
          <a:srcRect/>
          <a:stretch>
            <a:fillRect/>
          </a:stretch>
        </p:blipFill>
        <p:spPr bwMode="auto">
          <a:xfrm>
            <a:off x="6234138" y="3714752"/>
            <a:ext cx="1981200" cy="28051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928825"/>
          </a:xfrm>
        </p:spPr>
        <p:txBody>
          <a:bodyPr>
            <a:normAutofit fontScale="90000"/>
          </a:bodyPr>
          <a:lstStyle/>
          <a:p>
            <a:r>
              <a:rPr lang="en-ZA" b="1" dirty="0" smtClean="0"/>
              <a:t>What </a:t>
            </a:r>
            <a:r>
              <a:rPr lang="en-ZA" b="1" dirty="0" smtClean="0"/>
              <a:t> </a:t>
            </a:r>
            <a:r>
              <a:rPr lang="en-ZA" b="1" dirty="0" smtClean="0"/>
              <a:t>happen during </a:t>
            </a:r>
            <a:r>
              <a:rPr lang="en-ZA" b="1" dirty="0" smtClean="0"/>
              <a:t>ANC </a:t>
            </a:r>
            <a:r>
              <a:rPr lang="en-ZA" b="1" dirty="0" smtClean="0"/>
              <a:t>visits?</a:t>
            </a:r>
            <a:br>
              <a:rPr lang="en-ZA" b="1" dirty="0" smtClean="0"/>
            </a:br>
            <a:endParaRPr lang="en-ZA" dirty="0"/>
          </a:p>
        </p:txBody>
      </p:sp>
      <p:sp>
        <p:nvSpPr>
          <p:cNvPr id="3" name="Subtitle 2"/>
          <p:cNvSpPr>
            <a:spLocks noGrp="1"/>
          </p:cNvSpPr>
          <p:nvPr>
            <p:ph type="subTitle" idx="1"/>
          </p:nvPr>
        </p:nvSpPr>
        <p:spPr>
          <a:xfrm>
            <a:off x="1371600" y="1785926"/>
            <a:ext cx="6400800" cy="3852874"/>
          </a:xfrm>
        </p:spPr>
        <p:txBody>
          <a:bodyPr>
            <a:normAutofit fontScale="70000" lnSpcReduction="20000"/>
          </a:bodyPr>
          <a:lstStyle/>
          <a:p>
            <a:pPr algn="l"/>
            <a:r>
              <a:rPr lang="en-ZA" dirty="0" smtClean="0"/>
              <a:t>It is recommended that mothers visit their local clinic or health professional to begin </a:t>
            </a:r>
            <a:r>
              <a:rPr lang="en-ZA" dirty="0" smtClean="0"/>
              <a:t>check-ups immediately after </a:t>
            </a:r>
            <a:r>
              <a:rPr lang="en-ZA" dirty="0" err="1" smtClean="0"/>
              <a:t>reliazing</a:t>
            </a:r>
            <a:r>
              <a:rPr lang="en-ZA" dirty="0" smtClean="0"/>
              <a:t> that she is pregnant.</a:t>
            </a:r>
          </a:p>
          <a:p>
            <a:pPr algn="l"/>
            <a:r>
              <a:rPr lang="en-ZA" dirty="0" smtClean="0"/>
              <a:t>Pregnant </a:t>
            </a:r>
            <a:r>
              <a:rPr lang="en-ZA" dirty="0" smtClean="0"/>
              <a:t>women can expect to be asked questions about their medical history, and have the following tests:</a:t>
            </a:r>
          </a:p>
          <a:p>
            <a:pPr lvl="0" algn="l"/>
            <a:r>
              <a:rPr lang="en-ZA" dirty="0" smtClean="0"/>
              <a:t>Blood pressure</a:t>
            </a:r>
          </a:p>
          <a:p>
            <a:pPr lvl="0" algn="l"/>
            <a:r>
              <a:rPr lang="en-ZA" dirty="0" smtClean="0"/>
              <a:t>Weight</a:t>
            </a:r>
          </a:p>
          <a:p>
            <a:pPr lvl="0" algn="l"/>
            <a:r>
              <a:rPr lang="en-ZA" dirty="0" smtClean="0"/>
              <a:t>Urine sample</a:t>
            </a:r>
          </a:p>
          <a:p>
            <a:pPr lvl="0" algn="l"/>
            <a:r>
              <a:rPr lang="en-ZA" dirty="0" smtClean="0"/>
              <a:t>Blood </a:t>
            </a:r>
            <a:r>
              <a:rPr lang="en-ZA" dirty="0" smtClean="0"/>
              <a:t>samples ( Blood group, HB, RPR and HIV)</a:t>
            </a:r>
            <a:endParaRPr lang="en-ZA" dirty="0" smtClean="0"/>
          </a:p>
          <a:p>
            <a:pPr lvl="0" algn="l"/>
            <a:r>
              <a:rPr lang="en-ZA" dirty="0" smtClean="0"/>
              <a:t>Physical examination</a:t>
            </a:r>
          </a:p>
          <a:p>
            <a:endParaRPr lang="en-ZA" dirty="0"/>
          </a:p>
        </p:txBody>
      </p:sp>
      <p:pic>
        <p:nvPicPr>
          <p:cNvPr id="7170" name="Picture 2" descr="C:\Users\Tshivhula\Pictures\pregg.jpg"/>
          <p:cNvPicPr>
            <a:picLocks noChangeAspect="1" noChangeArrowheads="1"/>
          </p:cNvPicPr>
          <p:nvPr/>
        </p:nvPicPr>
        <p:blipFill>
          <a:blip r:embed="rId2"/>
          <a:srcRect/>
          <a:stretch>
            <a:fillRect/>
          </a:stretch>
        </p:blipFill>
        <p:spPr bwMode="auto">
          <a:xfrm>
            <a:off x="6858016" y="4643446"/>
            <a:ext cx="1981200" cy="2038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21429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Top five causes of maternal death in RSA</a:t>
            </a:r>
            <a:endParaRPr lang="en-ZA" dirty="0"/>
          </a:p>
        </p:txBody>
      </p:sp>
      <p:sp>
        <p:nvSpPr>
          <p:cNvPr id="3" name="Content Placeholder 2"/>
          <p:cNvSpPr>
            <a:spLocks noGrp="1"/>
          </p:cNvSpPr>
          <p:nvPr>
            <p:ph idx="1"/>
          </p:nvPr>
        </p:nvSpPr>
        <p:spPr/>
        <p:txBody>
          <a:bodyPr/>
          <a:lstStyle/>
          <a:p>
            <a:r>
              <a:rPr lang="en-ZA" dirty="0" smtClean="0"/>
              <a:t>Non-Pregnancy related infection (HIV/ AIDs)</a:t>
            </a:r>
          </a:p>
          <a:p>
            <a:r>
              <a:rPr lang="en-ZA" dirty="0" smtClean="0"/>
              <a:t>Hypertension</a:t>
            </a:r>
          </a:p>
          <a:p>
            <a:r>
              <a:rPr lang="en-ZA" dirty="0" smtClean="0"/>
              <a:t>Obstetric Haemorrhage</a:t>
            </a:r>
          </a:p>
          <a:p>
            <a:r>
              <a:rPr lang="en-ZA" dirty="0" smtClean="0"/>
              <a:t>Pregnancy related sepsis</a:t>
            </a:r>
          </a:p>
          <a:p>
            <a:r>
              <a:rPr lang="en-ZA" dirty="0" smtClean="0"/>
              <a:t>Pre-existing maternal diseases</a:t>
            </a:r>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Tshivhula\Pictures\book.jpg"/>
          <p:cNvPicPr>
            <a:picLocks noChangeAspect="1" noChangeArrowheads="1"/>
          </p:cNvPicPr>
          <p:nvPr/>
        </p:nvPicPr>
        <p:blipFill>
          <a:blip r:embed="rId2"/>
          <a:srcRect/>
          <a:stretch>
            <a:fillRect/>
          </a:stretch>
        </p:blipFill>
        <p:spPr bwMode="auto">
          <a:xfrm rot="5400000">
            <a:off x="1286940" y="-70397"/>
            <a:ext cx="6855869" cy="70009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b="1" dirty="0" smtClean="0"/>
              <a:t>Every death counts</a:t>
            </a:r>
            <a:endParaRPr lang="en-ZA" dirty="0"/>
          </a:p>
        </p:txBody>
      </p:sp>
      <p:sp>
        <p:nvSpPr>
          <p:cNvPr id="3" name="Subtitle 2"/>
          <p:cNvSpPr>
            <a:spLocks noGrp="1"/>
          </p:cNvSpPr>
          <p:nvPr>
            <p:ph type="subTitle" idx="1"/>
          </p:nvPr>
        </p:nvSpPr>
        <p:spPr/>
        <p:txBody>
          <a:bodyPr/>
          <a:lstStyle/>
          <a:p>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64"/>
            <a:ext cx="8229600" cy="3357586"/>
          </a:xfrm>
        </p:spPr>
        <p:txBody>
          <a:bodyPr>
            <a:normAutofit/>
          </a:bodyPr>
          <a:lstStyle/>
          <a:p>
            <a:r>
              <a:rPr lang="en-ZA" sz="3200" b="1" i="1" dirty="0" smtClean="0"/>
              <a:t>ANC represents an important entry point for</a:t>
            </a:r>
            <a:br>
              <a:rPr lang="en-ZA" sz="3200" b="1" i="1" dirty="0" smtClean="0"/>
            </a:br>
            <a:r>
              <a:rPr lang="en-ZA" sz="3200" b="1" i="1" dirty="0" smtClean="0"/>
              <a:t>different programmes and provision of integrated care</a:t>
            </a:r>
            <a:r>
              <a:rPr lang="en-ZA" sz="3200" dirty="0" smtClean="0"/>
              <a:t/>
            </a:r>
            <a:br>
              <a:rPr lang="en-ZA" sz="3200" dirty="0" smtClean="0"/>
            </a:br>
            <a:endParaRPr lang="en-ZA" sz="3200" dirty="0"/>
          </a:p>
        </p:txBody>
      </p:sp>
      <p:sp>
        <p:nvSpPr>
          <p:cNvPr id="3" name="Content Placeholder 2"/>
          <p:cNvSpPr>
            <a:spLocks noGrp="1"/>
          </p:cNvSpPr>
          <p:nvPr>
            <p:ph idx="1"/>
          </p:nvPr>
        </p:nvSpPr>
        <p:spPr>
          <a:xfrm>
            <a:off x="285720" y="714356"/>
            <a:ext cx="8229600" cy="785818"/>
          </a:xfrm>
        </p:spPr>
        <p:txBody>
          <a:bodyPr>
            <a:normAutofit/>
          </a:bodyPr>
          <a:lstStyle/>
          <a:p>
            <a:pPr algn="ctr">
              <a:buNone/>
            </a:pPr>
            <a:r>
              <a:rPr lang="en-ZA" sz="4400" b="1" dirty="0" smtClean="0"/>
              <a:t>Antenatal care ( ANC)</a:t>
            </a:r>
            <a:endParaRPr lang="en-ZA" sz="4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pPr>
            <a:r>
              <a:rPr lang="en-ZA" b="1" dirty="0" smtClean="0">
                <a:solidFill>
                  <a:srgbClr val="443B6B"/>
                </a:solidFill>
                <a:latin typeface="Calibri" pitchFamily="34" charset="0"/>
                <a:ea typeface="Calibri" pitchFamily="34" charset="0"/>
                <a:cs typeface="GillSans-Bold"/>
              </a:rPr>
              <a:t/>
            </a:r>
            <a:br>
              <a:rPr lang="en-ZA" b="1" dirty="0" smtClean="0">
                <a:solidFill>
                  <a:srgbClr val="443B6B"/>
                </a:solidFill>
                <a:latin typeface="Calibri" pitchFamily="34" charset="0"/>
                <a:ea typeface="Calibri" pitchFamily="34" charset="0"/>
                <a:cs typeface="GillSans-Bold"/>
              </a:rPr>
            </a:br>
            <a:r>
              <a:rPr lang="en-ZA" b="1" dirty="0" smtClean="0">
                <a:solidFill>
                  <a:srgbClr val="443B6B"/>
                </a:solidFill>
                <a:latin typeface="Calibri" pitchFamily="34" charset="0"/>
                <a:ea typeface="Calibri" pitchFamily="34" charset="0"/>
                <a:cs typeface="GillSans-Bold"/>
              </a:rPr>
              <a:t>The </a:t>
            </a:r>
            <a:r>
              <a:rPr lang="en-ZA" b="1" dirty="0" smtClean="0">
                <a:solidFill>
                  <a:srgbClr val="443B6B"/>
                </a:solidFill>
                <a:latin typeface="Calibri" pitchFamily="34" charset="0"/>
                <a:ea typeface="Calibri" pitchFamily="34" charset="0"/>
                <a:cs typeface="GillSans-Bold"/>
              </a:rPr>
              <a:t>essential elements of a</a:t>
            </a:r>
            <a:r>
              <a:rPr lang="en-ZA" sz="1100" dirty="0" smtClean="0">
                <a:latin typeface="Arial" pitchFamily="34" charset="0"/>
                <a:cs typeface="Arial" pitchFamily="34" charset="0"/>
              </a:rPr>
              <a:t/>
            </a:r>
            <a:br>
              <a:rPr lang="en-ZA" sz="1100" dirty="0" smtClean="0">
                <a:latin typeface="Arial" pitchFamily="34" charset="0"/>
                <a:cs typeface="Arial" pitchFamily="34" charset="0"/>
              </a:rPr>
            </a:br>
            <a:r>
              <a:rPr lang="en-ZA" b="1" dirty="0" smtClean="0">
                <a:solidFill>
                  <a:srgbClr val="443B6B"/>
                </a:solidFill>
                <a:latin typeface="Calibri" pitchFamily="34" charset="0"/>
                <a:ea typeface="Calibri" pitchFamily="34" charset="0"/>
                <a:cs typeface="GillSans-Bold"/>
              </a:rPr>
              <a:t>focused approach to antenatal care</a:t>
            </a:r>
            <a:r>
              <a:rPr lang="en-ZA" sz="1100" dirty="0" smtClean="0">
                <a:latin typeface="Arial" pitchFamily="34" charset="0"/>
                <a:cs typeface="Arial" pitchFamily="34" charset="0"/>
              </a:rPr>
              <a:t/>
            </a:r>
            <a:br>
              <a:rPr lang="en-ZA" sz="1100" dirty="0" smtClean="0">
                <a:latin typeface="Arial" pitchFamily="34" charset="0"/>
                <a:cs typeface="Arial" pitchFamily="34" charset="0"/>
              </a:rPr>
            </a:br>
            <a:endParaRPr lang="en-ZA" dirty="0"/>
          </a:p>
        </p:txBody>
      </p:sp>
      <p:sp>
        <p:nvSpPr>
          <p:cNvPr id="3" name="Rectangle 2"/>
          <p:cNvSpPr/>
          <p:nvPr/>
        </p:nvSpPr>
        <p:spPr>
          <a:xfrm>
            <a:off x="428596" y="2500306"/>
            <a:ext cx="8286760" cy="2862322"/>
          </a:xfrm>
          <a:prstGeom prst="rect">
            <a:avLst/>
          </a:prstGeom>
        </p:spPr>
        <p:txBody>
          <a:bodyPr wrap="square">
            <a:spAutoFit/>
          </a:bodyPr>
          <a:lstStyle/>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Identification and surveillance of the pregnant woman</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and her expected child</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 Recognition and management of pregnancy-related</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complications, particularly  </a:t>
            </a:r>
            <a:r>
              <a:rPr lang="en-ZA" dirty="0" smtClean="0">
                <a:solidFill>
                  <a:srgbClr val="4C4C4C"/>
                </a:solidFill>
                <a:latin typeface="Calibri" pitchFamily="34" charset="0"/>
                <a:ea typeface="Calibri" pitchFamily="34" charset="0"/>
                <a:cs typeface="GillSans"/>
              </a:rPr>
              <a:t>the one related to top cause of maternal death</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 Recognition and treatment of underlying or concurrent</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illness</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 Screening for conditions and diseases such as anaemia,</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STIs (particularly syphilis), HIV infection, mental health</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problems, and/or symptoms of stress or domestic</a:t>
            </a:r>
            <a:endParaRPr lang="en-ZA" sz="800" dirty="0" smtClean="0">
              <a:latin typeface="Arial" pitchFamily="34" charset="0"/>
              <a:cs typeface="Arial" pitchFamily="34" charset="0"/>
            </a:endParaRPr>
          </a:p>
          <a:p>
            <a:pPr lvl="0" eaLnBrk="0" fontAlgn="base" hangingPunct="0">
              <a:spcBef>
                <a:spcPct val="0"/>
              </a:spcBef>
              <a:spcAft>
                <a:spcPct val="0"/>
              </a:spcAft>
            </a:pPr>
            <a:r>
              <a:rPr lang="en-ZA" dirty="0" smtClean="0">
                <a:solidFill>
                  <a:srgbClr val="4C4C4C"/>
                </a:solidFill>
                <a:latin typeface="Calibri" pitchFamily="34" charset="0"/>
                <a:ea typeface="Calibri" pitchFamily="34" charset="0"/>
                <a:cs typeface="GillSans"/>
              </a:rPr>
              <a:t>violence</a:t>
            </a:r>
            <a:endParaRPr lang="en-ZA" sz="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fontScale="85000" lnSpcReduction="10000"/>
          </a:bodyPr>
          <a:lstStyle/>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Advice and support to the woman and her family for</a:t>
            </a:r>
            <a:endParaRPr lang="en-ZA" sz="800" dirty="0" smtClean="0">
              <a:latin typeface="Arial" pitchFamily="34" charset="0"/>
              <a:cs typeface="Arial" pitchFamily="34" charset="0"/>
            </a:endParaRPr>
          </a:p>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developing healthy home behaviours and a birth and</a:t>
            </a:r>
            <a:endParaRPr lang="en-ZA" sz="800" dirty="0" smtClean="0">
              <a:latin typeface="Arial" pitchFamily="34" charset="0"/>
              <a:cs typeface="Arial" pitchFamily="34" charset="0"/>
            </a:endParaRPr>
          </a:p>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emergency preparedness plan to:</a:t>
            </a:r>
            <a:endParaRPr lang="en-ZA" sz="800" dirty="0" smtClean="0">
              <a:latin typeface="Arial" pitchFamily="34" charset="0"/>
              <a:cs typeface="Arial" pitchFamily="34" charset="0"/>
            </a:endParaRPr>
          </a:p>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o Increase awareness of maternal and newborn</a:t>
            </a:r>
            <a:endParaRPr lang="en-ZA" sz="800" dirty="0" smtClean="0">
              <a:latin typeface="Arial" pitchFamily="34" charset="0"/>
              <a:cs typeface="Arial" pitchFamily="34" charset="0"/>
            </a:endParaRPr>
          </a:p>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health needs and self care during pregnancy and the</a:t>
            </a:r>
            <a:endParaRPr lang="en-ZA" sz="800" dirty="0" smtClean="0">
              <a:latin typeface="Arial" pitchFamily="34" charset="0"/>
              <a:cs typeface="Arial" pitchFamily="34" charset="0"/>
            </a:endParaRPr>
          </a:p>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postnatal period, including the need for social support</a:t>
            </a:r>
            <a:endParaRPr lang="en-ZA" sz="800" dirty="0" smtClean="0">
              <a:latin typeface="Arial" pitchFamily="34" charset="0"/>
              <a:cs typeface="Arial" pitchFamily="34" charset="0"/>
            </a:endParaRPr>
          </a:p>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during and after </a:t>
            </a:r>
            <a:r>
              <a:rPr lang="en-ZA" dirty="0" smtClean="0">
                <a:solidFill>
                  <a:srgbClr val="4C4C4C"/>
                </a:solidFill>
                <a:latin typeface="Calibri" pitchFamily="34" charset="0"/>
                <a:ea typeface="Calibri" pitchFamily="34" charset="0"/>
                <a:cs typeface="GillSans"/>
              </a:rPr>
              <a:t>pregnancy</a:t>
            </a:r>
          </a:p>
          <a:p>
            <a:pPr marL="0" lvl="0" indent="0" eaLnBrk="0" fontAlgn="base" hangingPunct="0">
              <a:spcBef>
                <a:spcPct val="0"/>
              </a:spcBef>
              <a:spcAft>
                <a:spcPct val="0"/>
              </a:spcAft>
              <a:buNone/>
            </a:pPr>
            <a:endParaRPr lang="en-ZA" sz="800" dirty="0" smtClean="0">
              <a:latin typeface="Arial" pitchFamily="34" charset="0"/>
              <a:cs typeface="Arial" pitchFamily="34" charset="0"/>
            </a:endParaRPr>
          </a:p>
          <a:p>
            <a:pPr marL="0" lvl="0" indent="0" eaLnBrk="0" fontAlgn="base" hangingPunct="0">
              <a:spcBef>
                <a:spcPct val="0"/>
              </a:spcBef>
              <a:spcAft>
                <a:spcPct val="0"/>
              </a:spcAft>
              <a:buNone/>
            </a:pPr>
            <a:r>
              <a:rPr lang="en-ZA" dirty="0" smtClean="0">
                <a:solidFill>
                  <a:srgbClr val="4C4C4C"/>
                </a:solidFill>
                <a:latin typeface="Calibri" pitchFamily="34" charset="0"/>
                <a:ea typeface="Calibri" pitchFamily="34" charset="0"/>
                <a:cs typeface="GillSans"/>
              </a:rPr>
              <a:t>o</a:t>
            </a:r>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specialist  Obstetrics and Gynaecology ?</a:t>
            </a:r>
            <a:endParaRPr lang="en-ZA" dirty="0"/>
          </a:p>
        </p:txBody>
      </p:sp>
      <p:sp>
        <p:nvSpPr>
          <p:cNvPr id="3" name="Content Placeholder 2"/>
          <p:cNvSpPr>
            <a:spLocks noGrp="1"/>
          </p:cNvSpPr>
          <p:nvPr>
            <p:ph idx="1"/>
          </p:nvPr>
        </p:nvSpPr>
        <p:spPr/>
        <p:txBody>
          <a:bodyPr>
            <a:normAutofit/>
          </a:bodyPr>
          <a:lstStyle/>
          <a:p>
            <a:r>
              <a:rPr lang="en-ZA" dirty="0" smtClean="0"/>
              <a:t> Dr with special education and expertise in the field of women’s health and reproduction.</a:t>
            </a:r>
          </a:p>
          <a:p>
            <a:r>
              <a:rPr lang="en-ZA" dirty="0" smtClean="0"/>
              <a:t> He has the appropriate medical, surgical and obstetrical and gynaecologic knowledge and skills for the prevention, diagnosis and management of a broad range of conditions affecting women's reproductive health. </a:t>
            </a:r>
            <a:br>
              <a:rPr lang="en-ZA" dirty="0" smtClean="0"/>
            </a:b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Pregnancy</a:t>
            </a:r>
            <a:endParaRPr lang="en-ZA" dirty="0"/>
          </a:p>
        </p:txBody>
      </p:sp>
      <p:sp>
        <p:nvSpPr>
          <p:cNvPr id="3" name="Text Placeholder 2"/>
          <p:cNvSpPr>
            <a:spLocks noGrp="1"/>
          </p:cNvSpPr>
          <p:nvPr>
            <p:ph type="body" idx="1"/>
          </p:nvPr>
        </p:nvSpPr>
        <p:spPr/>
        <p:txBody>
          <a:bodyPr/>
          <a:lstStyle/>
          <a:p>
            <a:r>
              <a:rPr lang="en-ZA" dirty="0" smtClean="0"/>
              <a:t>DO’s</a:t>
            </a:r>
            <a:endParaRPr lang="en-ZA" dirty="0"/>
          </a:p>
        </p:txBody>
      </p:sp>
      <p:sp>
        <p:nvSpPr>
          <p:cNvPr id="4" name="Content Placeholder 3"/>
          <p:cNvSpPr>
            <a:spLocks noGrp="1"/>
          </p:cNvSpPr>
          <p:nvPr>
            <p:ph sz="half" idx="2"/>
          </p:nvPr>
        </p:nvSpPr>
        <p:spPr/>
        <p:txBody>
          <a:bodyPr/>
          <a:lstStyle/>
          <a:p>
            <a:r>
              <a:rPr lang="en-ZA" dirty="0" smtClean="0"/>
              <a:t>Booking</a:t>
            </a:r>
          </a:p>
          <a:p>
            <a:r>
              <a:rPr lang="en-ZA" dirty="0" smtClean="0"/>
              <a:t>Nutrition</a:t>
            </a:r>
          </a:p>
          <a:p>
            <a:r>
              <a:rPr lang="en-ZA" dirty="0" smtClean="0"/>
              <a:t>Supplements ( Folic, iron and calcium)</a:t>
            </a:r>
          </a:p>
          <a:p>
            <a:r>
              <a:rPr lang="en-ZA" dirty="0" smtClean="0"/>
              <a:t>Exercise</a:t>
            </a:r>
          </a:p>
          <a:p>
            <a:r>
              <a:rPr lang="en-ZA" dirty="0" smtClean="0"/>
              <a:t>Sex</a:t>
            </a:r>
          </a:p>
        </p:txBody>
      </p:sp>
      <p:sp>
        <p:nvSpPr>
          <p:cNvPr id="5" name="Text Placeholder 4"/>
          <p:cNvSpPr>
            <a:spLocks noGrp="1"/>
          </p:cNvSpPr>
          <p:nvPr>
            <p:ph type="body" sz="quarter" idx="3"/>
          </p:nvPr>
        </p:nvSpPr>
        <p:spPr/>
        <p:txBody>
          <a:bodyPr/>
          <a:lstStyle/>
          <a:p>
            <a:r>
              <a:rPr lang="en-ZA" dirty="0" smtClean="0"/>
              <a:t>Don’t</a:t>
            </a:r>
            <a:endParaRPr lang="en-ZA" dirty="0"/>
          </a:p>
        </p:txBody>
      </p:sp>
      <p:sp>
        <p:nvSpPr>
          <p:cNvPr id="6" name="Content Placeholder 5"/>
          <p:cNvSpPr>
            <a:spLocks noGrp="1"/>
          </p:cNvSpPr>
          <p:nvPr>
            <p:ph sz="quarter" idx="4"/>
          </p:nvPr>
        </p:nvSpPr>
        <p:spPr/>
        <p:txBody>
          <a:bodyPr/>
          <a:lstStyle/>
          <a:p>
            <a:r>
              <a:rPr lang="en-ZA" dirty="0" smtClean="0"/>
              <a:t>Not booking</a:t>
            </a:r>
          </a:p>
          <a:p>
            <a:r>
              <a:rPr lang="en-ZA" dirty="0" smtClean="0"/>
              <a:t>Alcohol</a:t>
            </a:r>
          </a:p>
          <a:p>
            <a:r>
              <a:rPr lang="en-ZA" dirty="0" smtClean="0"/>
              <a:t>Smoking</a:t>
            </a:r>
          </a:p>
          <a:p>
            <a:r>
              <a:rPr lang="en-ZA" dirty="0" smtClean="0"/>
              <a:t>Unknown medication</a:t>
            </a:r>
          </a:p>
          <a:p>
            <a:r>
              <a:rPr lang="en-ZA" dirty="0" smtClean="0"/>
              <a:t>Visits malaria area</a:t>
            </a:r>
          </a:p>
          <a:p>
            <a:r>
              <a:rPr lang="en-ZA" dirty="0" smtClean="0"/>
              <a:t>Avoid dehydration</a:t>
            </a:r>
            <a:endParaRPr lang="en-Z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p:cNvPicPr>
            <a:picLocks noChangeAspect="1" noChangeArrowheads="1"/>
          </p:cNvPicPr>
          <p:nvPr/>
        </p:nvPicPr>
        <p:blipFill>
          <a:blip r:embed="rId2"/>
          <a:srcRect/>
          <a:stretch>
            <a:fillRect/>
          </a:stretch>
        </p:blipFill>
        <p:spPr bwMode="auto">
          <a:xfrm>
            <a:off x="500034" y="357166"/>
            <a:ext cx="8643966"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Delivery</a:t>
            </a:r>
            <a:endParaRPr lang="en-ZA" dirty="0"/>
          </a:p>
        </p:txBody>
      </p:sp>
      <p:sp>
        <p:nvSpPr>
          <p:cNvPr id="3" name="Text Placeholder 2"/>
          <p:cNvSpPr>
            <a:spLocks noGrp="1"/>
          </p:cNvSpPr>
          <p:nvPr>
            <p:ph type="body" idx="1"/>
          </p:nvPr>
        </p:nvSpPr>
        <p:spPr/>
        <p:txBody>
          <a:bodyPr/>
          <a:lstStyle/>
          <a:p>
            <a:r>
              <a:rPr lang="en-ZA" dirty="0" smtClean="0"/>
              <a:t>Normal  vaginal </a:t>
            </a:r>
            <a:endParaRPr lang="en-ZA" dirty="0"/>
          </a:p>
        </p:txBody>
      </p:sp>
      <p:sp>
        <p:nvSpPr>
          <p:cNvPr id="4" name="Content Placeholder 3"/>
          <p:cNvSpPr>
            <a:spLocks noGrp="1"/>
          </p:cNvSpPr>
          <p:nvPr>
            <p:ph sz="half" idx="2"/>
          </p:nvPr>
        </p:nvSpPr>
        <p:spPr/>
        <p:txBody>
          <a:bodyPr/>
          <a:lstStyle/>
          <a:p>
            <a:r>
              <a:rPr lang="en-ZA" dirty="0" smtClean="0"/>
              <a:t>Should be the  aim</a:t>
            </a:r>
            <a:endParaRPr lang="en-ZA" dirty="0"/>
          </a:p>
        </p:txBody>
      </p:sp>
      <p:sp>
        <p:nvSpPr>
          <p:cNvPr id="5" name="Text Placeholder 4"/>
          <p:cNvSpPr>
            <a:spLocks noGrp="1"/>
          </p:cNvSpPr>
          <p:nvPr>
            <p:ph type="body" sz="quarter" idx="3"/>
          </p:nvPr>
        </p:nvSpPr>
        <p:spPr/>
        <p:txBody>
          <a:bodyPr/>
          <a:lstStyle/>
          <a:p>
            <a:r>
              <a:rPr lang="en-ZA" dirty="0" smtClean="0"/>
              <a:t>Caesarean section</a:t>
            </a:r>
            <a:endParaRPr lang="en-ZA" dirty="0"/>
          </a:p>
        </p:txBody>
      </p:sp>
      <p:sp>
        <p:nvSpPr>
          <p:cNvPr id="6" name="Content Placeholder 5"/>
          <p:cNvSpPr>
            <a:spLocks noGrp="1"/>
          </p:cNvSpPr>
          <p:nvPr>
            <p:ph sz="quarter" idx="4"/>
          </p:nvPr>
        </p:nvSpPr>
        <p:spPr/>
        <p:txBody>
          <a:bodyPr/>
          <a:lstStyle/>
          <a:p>
            <a:r>
              <a:rPr lang="en-ZA" dirty="0" smtClean="0"/>
              <a:t>This should be done with medical indication/ reason</a:t>
            </a:r>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Post Delivery</a:t>
            </a:r>
            <a:endParaRPr lang="en-ZA" dirty="0"/>
          </a:p>
        </p:txBody>
      </p:sp>
      <p:sp>
        <p:nvSpPr>
          <p:cNvPr id="3" name="Subtitle 2"/>
          <p:cNvSpPr>
            <a:spLocks noGrp="1"/>
          </p:cNvSpPr>
          <p:nvPr>
            <p:ph type="subTitle" idx="1"/>
          </p:nvPr>
        </p:nvSpPr>
        <p:spPr/>
        <p:txBody>
          <a:bodyPr>
            <a:normAutofit fontScale="85000" lnSpcReduction="20000"/>
          </a:bodyPr>
          <a:lstStyle/>
          <a:p>
            <a:r>
              <a:rPr lang="en-ZA" dirty="0" smtClean="0"/>
              <a:t>Breastfeeding</a:t>
            </a:r>
          </a:p>
          <a:p>
            <a:r>
              <a:rPr lang="en-ZA" dirty="0" smtClean="0"/>
              <a:t>Supplements</a:t>
            </a:r>
          </a:p>
          <a:p>
            <a:r>
              <a:rPr lang="en-ZA" dirty="0" smtClean="0"/>
              <a:t>Family planning </a:t>
            </a:r>
          </a:p>
          <a:p>
            <a:r>
              <a:rPr lang="en-ZA" dirty="0" smtClean="0"/>
              <a:t>Gynaecology examination</a:t>
            </a:r>
            <a:endParaRPr lang="en-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0"/>
            <a:ext cx="7772400" cy="2314566"/>
          </a:xfrm>
        </p:spPr>
        <p:txBody>
          <a:bodyPr/>
          <a:lstStyle/>
          <a:p>
            <a:r>
              <a:rPr lang="en-ZA" b="1" dirty="0" smtClean="0"/>
              <a:t>Challenges</a:t>
            </a:r>
            <a:r>
              <a:rPr lang="en-ZA" dirty="0" smtClean="0"/>
              <a:t/>
            </a:r>
            <a:br>
              <a:rPr lang="en-ZA" dirty="0" smtClean="0"/>
            </a:br>
            <a:endParaRPr lang="en-ZA" dirty="0"/>
          </a:p>
        </p:txBody>
      </p:sp>
      <p:sp>
        <p:nvSpPr>
          <p:cNvPr id="3" name="Subtitle 2"/>
          <p:cNvSpPr>
            <a:spLocks noGrp="1"/>
          </p:cNvSpPr>
          <p:nvPr>
            <p:ph type="subTitle" idx="1"/>
          </p:nvPr>
        </p:nvSpPr>
        <p:spPr>
          <a:xfrm>
            <a:off x="428596" y="2000240"/>
            <a:ext cx="7343804" cy="3638560"/>
          </a:xfrm>
        </p:spPr>
        <p:txBody>
          <a:bodyPr>
            <a:normAutofit/>
          </a:bodyPr>
          <a:lstStyle/>
          <a:p>
            <a:pPr algn="l"/>
            <a:r>
              <a:rPr lang="en-ZA" dirty="0" smtClean="0"/>
              <a:t>Attendance of ANC</a:t>
            </a:r>
          </a:p>
          <a:p>
            <a:pPr algn="l"/>
            <a:r>
              <a:rPr lang="en-ZA" dirty="0" smtClean="0"/>
              <a:t>Adequate Health facilities and easy assess</a:t>
            </a:r>
          </a:p>
          <a:p>
            <a:pPr algn="l"/>
            <a:r>
              <a:rPr lang="en-ZA" dirty="0" smtClean="0"/>
              <a:t>Well train health professional</a:t>
            </a:r>
          </a:p>
          <a:p>
            <a:pPr algn="l"/>
            <a:r>
              <a:rPr lang="en-ZA" dirty="0" smtClean="0"/>
              <a:t>Community education ( Know your rights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121858" name="Picture 2"/>
          <p:cNvPicPr>
            <a:picLocks noGrp="1" noChangeAspect="1" noChangeArrowheads="1"/>
          </p:cNvPicPr>
          <p:nvPr>
            <p:ph idx="1"/>
          </p:nvPr>
        </p:nvPicPr>
        <p:blipFill>
          <a:blip r:embed="rId2"/>
          <a:srcRect/>
          <a:stretch>
            <a:fillRect/>
          </a:stretch>
        </p:blipFill>
        <p:spPr bwMode="auto">
          <a:xfrm>
            <a:off x="571472" y="0"/>
            <a:ext cx="8286808" cy="693255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Carcinoma of the Cervix</a:t>
            </a:r>
            <a:endParaRPr lang="en-ZA" dirty="0"/>
          </a:p>
        </p:txBody>
      </p:sp>
      <p:sp>
        <p:nvSpPr>
          <p:cNvPr id="3" name="Subtitle 2"/>
          <p:cNvSpPr>
            <a:spLocks noGrp="1"/>
          </p:cNvSpPr>
          <p:nvPr>
            <p:ph type="subTitle" idx="1"/>
          </p:nvPr>
        </p:nvSpPr>
        <p:spPr/>
        <p:txBody>
          <a:bodyPr>
            <a:normAutofit/>
          </a:bodyPr>
          <a:lstStyle/>
          <a:p>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t>In RSA cervix cancer is the second most common cancer killer to our women, following Breast cancer</a:t>
            </a:r>
            <a:br>
              <a:rPr lang="en-ZA" dirty="0" smtClean="0"/>
            </a:br>
            <a:endParaRPr lang="en-ZA" dirty="0"/>
          </a:p>
        </p:txBody>
      </p:sp>
      <p:sp>
        <p:nvSpPr>
          <p:cNvPr id="3" name="Subtitle 2"/>
          <p:cNvSpPr>
            <a:spLocks noGrp="1"/>
          </p:cNvSpPr>
          <p:nvPr>
            <p:ph type="subTitle" idx="1"/>
          </p:nvPr>
        </p:nvSpPr>
        <p:spPr/>
        <p:txBody>
          <a:bodyPr/>
          <a:lstStyle/>
          <a:p>
            <a:endParaRPr lang="en-Z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tx1"/>
                </a:solidFill>
                <a:effectLst/>
                <a:latin typeface="Arial" pitchFamily="34" charset="0"/>
                <a:cs typeface="Arial" pitchFamily="34" charset="0"/>
              </a:rPr>
              <a:t>The cervix is the lower, narrow part of the uterus (womb). The uterus, a hollow, pear-shaped organ, is located in a woman's lower abdomen, between the bladder and the rectum. The cervix forms a canal that opens into the vagina, which leads to the outside of the body.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2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Picture 2" descr="Cervix illustration - Cervix"/>
          <p:cNvPicPr>
            <a:picLocks noChangeAspect="1" noChangeArrowheads="1"/>
          </p:cNvPicPr>
          <p:nvPr/>
        </p:nvPicPr>
        <p:blipFill>
          <a:blip r:embed="rId3"/>
          <a:srcRect/>
          <a:stretch>
            <a:fillRect/>
          </a:stretch>
        </p:blipFill>
        <p:spPr bwMode="auto">
          <a:xfrm>
            <a:off x="153310" y="-214338"/>
            <a:ext cx="8490656" cy="728249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1000108"/>
            <a:ext cx="8286776" cy="1063126"/>
          </a:xfrm>
          <a:prstGeom prst="rect">
            <a:avLst/>
          </a:prstGeom>
          <a:noFill/>
          <a:ln w="9525">
            <a:noFill/>
            <a:miter lim="800000"/>
            <a:headEnd/>
            <a:tailEnd/>
          </a:ln>
          <a:effectLst/>
        </p:spPr>
        <p:txBody>
          <a:bodyPr vert="horz" wrap="square" lIns="-38088" tIns="-50784" rIns="4761" bIns="63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Anatomy of the Female Reproductive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17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female reproductive anatomy"/>
          <p:cNvPicPr>
            <a:picLocks noChangeAspect="1" noChangeArrowheads="1"/>
          </p:cNvPicPr>
          <p:nvPr/>
        </p:nvPicPr>
        <p:blipFill>
          <a:blip r:embed="rId2"/>
          <a:srcRect/>
          <a:stretch>
            <a:fillRect/>
          </a:stretch>
        </p:blipFill>
        <p:spPr bwMode="auto">
          <a:xfrm>
            <a:off x="3428992" y="2214554"/>
            <a:ext cx="3333750" cy="2790825"/>
          </a:xfrm>
          <a:prstGeom prst="rect">
            <a:avLst/>
          </a:prstGeom>
          <a:noFill/>
        </p:spPr>
      </p:pic>
      <p:sp>
        <p:nvSpPr>
          <p:cNvPr id="4" name="Rectangle 3"/>
          <p:cNvSpPr/>
          <p:nvPr/>
        </p:nvSpPr>
        <p:spPr>
          <a:xfrm>
            <a:off x="409649" y="5245555"/>
            <a:ext cx="6858213" cy="393954"/>
          </a:xfrm>
          <a:prstGeom prst="rect">
            <a:avLst/>
          </a:prstGeom>
        </p:spPr>
        <p:txBody>
          <a:bodyPr wrap="square">
            <a:spAutoFit/>
          </a:bodyPr>
          <a:lstStyle/>
          <a:p>
            <a:pPr lvl="0" eaLnBrk="0" fontAlgn="base" hangingPunct="0">
              <a:spcBef>
                <a:spcPct val="0"/>
              </a:spcBef>
              <a:spcAft>
                <a:spcPct val="0"/>
              </a:spcAft>
              <a:buFontTx/>
              <a:buAutoNum type="arabicPeriod" startAt="2"/>
            </a:pPr>
            <a:r>
              <a:rPr lang="en-US" sz="1960" b="1" u="sng" kern="1800" dirty="0">
                <a:solidFill>
                  <a:prstClr val="black"/>
                </a:solidFill>
                <a:latin typeface="Arial" pitchFamily="34" charset="0"/>
                <a:cs typeface="Arial" pitchFamily="34" charset="0"/>
              </a:rPr>
              <a:t>Cervix</a:t>
            </a:r>
            <a:r>
              <a:rPr lang="en-US" sz="1960" b="1" kern="1800" dirty="0">
                <a:solidFill>
                  <a:prstClr val="black"/>
                </a:solidFill>
                <a:latin typeface="Arial" pitchFamily="34" charset="0"/>
                <a:cs typeface="Arial" pitchFamily="34" charset="0"/>
              </a:rPr>
              <a:t> - region connecting the uterus to the vagina;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Obstetrics</a:t>
            </a:r>
            <a:r>
              <a:rPr lang="en-ZA" dirty="0" smtClean="0"/>
              <a:t> </a:t>
            </a:r>
            <a:endParaRPr lang="en-ZA" dirty="0"/>
          </a:p>
        </p:txBody>
      </p:sp>
      <p:sp>
        <p:nvSpPr>
          <p:cNvPr id="3" name="Content Placeholder 2"/>
          <p:cNvSpPr>
            <a:spLocks noGrp="1"/>
          </p:cNvSpPr>
          <p:nvPr>
            <p:ph idx="1"/>
          </p:nvPr>
        </p:nvSpPr>
        <p:spPr>
          <a:xfrm>
            <a:off x="457200" y="1643051"/>
            <a:ext cx="8229600" cy="2428892"/>
          </a:xfrm>
        </p:spPr>
        <p:txBody>
          <a:bodyPr/>
          <a:lstStyle/>
          <a:p>
            <a:endParaRPr lang="en-ZA" dirty="0" smtClean="0"/>
          </a:p>
          <a:p>
            <a:r>
              <a:rPr lang="en-ZA" dirty="0" smtClean="0"/>
              <a:t>The branch of medicine concerned with the treatment of women during pregnancy, </a:t>
            </a:r>
            <a:r>
              <a:rPr lang="en-ZA" dirty="0" err="1" smtClean="0"/>
              <a:t>labor</a:t>
            </a:r>
            <a:r>
              <a:rPr lang="en-ZA" dirty="0" smtClean="0"/>
              <a:t>, childbirth, and the time after childbirth. </a:t>
            </a:r>
            <a:endParaRPr lang="en-ZA" dirty="0"/>
          </a:p>
        </p:txBody>
      </p:sp>
      <p:pic>
        <p:nvPicPr>
          <p:cNvPr id="8194" name="Picture 2"/>
          <p:cNvPicPr>
            <a:picLocks noChangeAspect="1" noChangeArrowheads="1"/>
          </p:cNvPicPr>
          <p:nvPr/>
        </p:nvPicPr>
        <p:blipFill>
          <a:blip r:embed="rId2"/>
          <a:srcRect/>
          <a:stretch>
            <a:fillRect/>
          </a:stretch>
        </p:blipFill>
        <p:spPr bwMode="auto">
          <a:xfrm>
            <a:off x="5214942" y="4000504"/>
            <a:ext cx="3929058" cy="24556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Statistic</a:t>
            </a:r>
            <a:endParaRPr lang="en-ZA" dirty="0"/>
          </a:p>
        </p:txBody>
      </p:sp>
      <p:sp>
        <p:nvSpPr>
          <p:cNvPr id="3" name="Content Placeholder 2"/>
          <p:cNvSpPr>
            <a:spLocks noGrp="1"/>
          </p:cNvSpPr>
          <p:nvPr>
            <p:ph idx="1"/>
          </p:nvPr>
        </p:nvSpPr>
        <p:spPr/>
        <p:txBody>
          <a:bodyPr/>
          <a:lstStyle/>
          <a:p>
            <a:pPr>
              <a:buNone/>
            </a:pPr>
            <a:endParaRPr lang="en-ZA" dirty="0"/>
          </a:p>
        </p:txBody>
      </p:sp>
      <p:sp>
        <p:nvSpPr>
          <p:cNvPr id="4" name="Rectangle 3"/>
          <p:cNvSpPr/>
          <p:nvPr/>
        </p:nvSpPr>
        <p:spPr>
          <a:xfrm>
            <a:off x="428596" y="2500306"/>
            <a:ext cx="8143932" cy="2862322"/>
          </a:xfrm>
          <a:prstGeom prst="rect">
            <a:avLst/>
          </a:prstGeom>
        </p:spPr>
        <p:txBody>
          <a:bodyPr wrap="square">
            <a:spAutoFit/>
          </a:bodyPr>
          <a:lstStyle/>
          <a:p>
            <a:r>
              <a:rPr lang="en-ZA" dirty="0" smtClean="0"/>
              <a:t>Cancer of the cervix or cervical cancer is the leading cancer faced by South African women. </a:t>
            </a:r>
          </a:p>
          <a:p>
            <a:r>
              <a:rPr lang="en-ZA" dirty="0" smtClean="0">
                <a:solidFill>
                  <a:srgbClr val="FF0000"/>
                </a:solidFill>
              </a:rPr>
              <a:t>One in 35 women </a:t>
            </a:r>
            <a:r>
              <a:rPr lang="en-ZA" dirty="0" smtClean="0"/>
              <a:t>in South Africa will develop cervical cancer.</a:t>
            </a:r>
          </a:p>
          <a:p>
            <a:endParaRPr lang="en-ZA" dirty="0" smtClean="0"/>
          </a:p>
          <a:p>
            <a:r>
              <a:rPr lang="en-ZA" dirty="0" smtClean="0"/>
              <a:t>Although it is a preventable disease that is curable if detected in its early stages, more than 3 400 South African women die every year from cervical cancer</a:t>
            </a:r>
          </a:p>
          <a:p>
            <a:endParaRPr lang="en-ZA" dirty="0" smtClean="0"/>
          </a:p>
          <a:p>
            <a:endParaRPr lang="en-ZA" dirty="0" smtClean="0"/>
          </a:p>
          <a:p>
            <a:endParaRPr lang="en-ZA" dirty="0" smtClean="0"/>
          </a:p>
          <a:p>
            <a:r>
              <a:rPr lang="en-ZA" dirty="0" smtClean="0"/>
              <a:t> It is the leading cause of cancer deaths for </a:t>
            </a:r>
            <a:r>
              <a:rPr lang="en-ZA" dirty="0" smtClean="0">
                <a:solidFill>
                  <a:srgbClr val="FF0000"/>
                </a:solidFill>
              </a:rPr>
              <a:t>South African women</a:t>
            </a:r>
            <a:r>
              <a:rPr lang="en-ZA" dirty="0" smtClean="0"/>
              <a:t>.</a:t>
            </a:r>
            <a:endParaRPr lang="en-Z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Risk factors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Women who begin having sexual intercourse before age 18 </a:t>
            </a:r>
          </a:p>
          <a:p>
            <a:r>
              <a:rPr lang="en-ZA" dirty="0" smtClean="0"/>
              <a:t>Many sexual partners increased risk for cervical cancer. </a:t>
            </a:r>
          </a:p>
          <a:p>
            <a:r>
              <a:rPr lang="en-ZA" dirty="0" smtClean="0"/>
              <a:t> The relevance of sexual history is believe to have to do with the chance of infection with the human </a:t>
            </a:r>
            <a:r>
              <a:rPr lang="en-ZA" dirty="0" err="1" smtClean="0"/>
              <a:t>papillomaviruses</a:t>
            </a:r>
            <a:r>
              <a:rPr lang="en-ZA" dirty="0" smtClean="0"/>
              <a:t> (HPV), a sexually transmitted virus, which may trigger cervical cancer. </a:t>
            </a:r>
          </a:p>
          <a:p>
            <a:r>
              <a:rPr lang="en-ZA" dirty="0" smtClean="0"/>
              <a:t>Smoking</a:t>
            </a:r>
          </a:p>
          <a:p>
            <a:r>
              <a:rPr lang="en-ZA" dirty="0" smtClean="0"/>
              <a:t>Immunodeficiency.</a:t>
            </a:r>
          </a:p>
          <a:p>
            <a:endParaRPr lang="en-Z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Symptoms</a:t>
            </a:r>
            <a:endParaRPr lang="en-ZA" dirty="0"/>
          </a:p>
        </p:txBody>
      </p:sp>
      <p:sp>
        <p:nvSpPr>
          <p:cNvPr id="3" name="Subtitle 2"/>
          <p:cNvSpPr>
            <a:spLocks noGrp="1"/>
          </p:cNvSpPr>
          <p:nvPr>
            <p:ph type="subTitle" idx="1"/>
          </p:nvPr>
        </p:nvSpPr>
        <p:spPr/>
        <p:txBody>
          <a:bodyPr>
            <a:normAutofit fontScale="85000" lnSpcReduction="10000"/>
          </a:bodyPr>
          <a:lstStyle/>
          <a:p>
            <a:r>
              <a:rPr lang="en-ZA" dirty="0" smtClean="0"/>
              <a:t>Early cervical cancers usually don't cause symptoms. </a:t>
            </a:r>
          </a:p>
          <a:p>
            <a:r>
              <a:rPr lang="en-ZA" dirty="0" smtClean="0"/>
              <a:t>When the cancer grows larger, women may notice one or more of these symptoms: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Symptoms</a:t>
            </a:r>
            <a:endParaRPr lang="en-ZA" dirty="0"/>
          </a:p>
        </p:txBody>
      </p:sp>
      <p:sp>
        <p:nvSpPr>
          <p:cNvPr id="3" name="Content Placeholder 2"/>
          <p:cNvSpPr>
            <a:spLocks noGrp="1"/>
          </p:cNvSpPr>
          <p:nvPr>
            <p:ph idx="1"/>
          </p:nvPr>
        </p:nvSpPr>
        <p:spPr>
          <a:xfrm>
            <a:off x="457200" y="3143249"/>
            <a:ext cx="8229600" cy="1214446"/>
          </a:xfrm>
        </p:spPr>
        <p:txBody>
          <a:bodyPr/>
          <a:lstStyle/>
          <a:p>
            <a:r>
              <a:rPr lang="en-ZA" dirty="0" smtClean="0"/>
              <a:t>The most common symptom of </a:t>
            </a:r>
            <a:r>
              <a:rPr lang="en-ZA" dirty="0" smtClean="0">
                <a:hlinkClick r:id="rId2"/>
              </a:rPr>
              <a:t>cancer of the cervix</a:t>
            </a:r>
            <a:r>
              <a:rPr lang="en-ZA" dirty="0" smtClean="0"/>
              <a:t> is abnormal bleeding</a:t>
            </a:r>
            <a:endParaRPr lang="en-Z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214446"/>
          </a:xfrm>
        </p:spPr>
        <p:txBody>
          <a:bodyPr>
            <a:normAutofit fontScale="90000"/>
          </a:bodyPr>
          <a:lstStyle/>
          <a:p>
            <a:r>
              <a:rPr lang="en-ZA" dirty="0" smtClean="0"/>
              <a:t/>
            </a:r>
            <a:br>
              <a:rPr lang="en-ZA" dirty="0" smtClean="0"/>
            </a:br>
            <a:r>
              <a:rPr lang="en-ZA" dirty="0" smtClean="0"/>
              <a:t/>
            </a:r>
            <a:br>
              <a:rPr lang="en-ZA" dirty="0" smtClean="0"/>
            </a:br>
            <a:r>
              <a:rPr lang="en-ZA" dirty="0" smtClean="0"/>
              <a:t/>
            </a:r>
            <a:br>
              <a:rPr lang="en-ZA" dirty="0" smtClean="0"/>
            </a:br>
            <a:r>
              <a:rPr lang="en-ZA" b="1" dirty="0" smtClean="0"/>
              <a:t/>
            </a:r>
            <a:br>
              <a:rPr lang="en-ZA" b="1" dirty="0" smtClean="0"/>
            </a:br>
            <a:endParaRPr lang="en-ZA" dirty="0"/>
          </a:p>
        </p:txBody>
      </p:sp>
      <p:sp>
        <p:nvSpPr>
          <p:cNvPr id="3" name="Content Placeholder 2"/>
          <p:cNvSpPr>
            <a:spLocks noGrp="1"/>
          </p:cNvSpPr>
          <p:nvPr>
            <p:ph idx="1"/>
          </p:nvPr>
        </p:nvSpPr>
        <p:spPr>
          <a:xfrm>
            <a:off x="571472" y="1428736"/>
            <a:ext cx="8115328" cy="4697427"/>
          </a:xfrm>
        </p:spPr>
        <p:txBody>
          <a:bodyPr>
            <a:normAutofit fontScale="70000" lnSpcReduction="20000"/>
          </a:bodyPr>
          <a:lstStyle/>
          <a:p>
            <a:pPr>
              <a:buNone/>
            </a:pPr>
            <a:endParaRPr lang="en-ZA" dirty="0" smtClean="0"/>
          </a:p>
          <a:p>
            <a:pPr>
              <a:buNone/>
            </a:pPr>
            <a:r>
              <a:rPr lang="en-ZA" dirty="0" smtClean="0"/>
              <a:t/>
            </a:r>
            <a:br>
              <a:rPr lang="en-ZA" dirty="0" smtClean="0"/>
            </a:br>
            <a:r>
              <a:rPr lang="en-ZA" dirty="0" smtClean="0"/>
              <a:t/>
            </a:r>
            <a:br>
              <a:rPr lang="en-ZA" dirty="0" smtClean="0"/>
            </a:br>
            <a:endParaRPr lang="en-ZA" dirty="0" smtClean="0"/>
          </a:p>
          <a:p>
            <a:pPr lvl="1">
              <a:buNone/>
            </a:pPr>
            <a:r>
              <a:rPr lang="en-ZA" dirty="0" smtClean="0"/>
              <a:t>Bleeding that occurs between regular </a:t>
            </a:r>
            <a:r>
              <a:rPr lang="en-ZA" dirty="0" smtClean="0">
                <a:hlinkClick r:id="rId2" action="ppaction://hlinkfile"/>
              </a:rPr>
              <a:t>menstrual periods</a:t>
            </a:r>
            <a:endParaRPr lang="en-ZA" dirty="0" smtClean="0"/>
          </a:p>
          <a:p>
            <a:pPr lvl="1">
              <a:buNone/>
            </a:pPr>
            <a:endParaRPr lang="en-ZA" dirty="0" smtClean="0"/>
          </a:p>
          <a:p>
            <a:pPr lvl="1">
              <a:buNone/>
            </a:pPr>
            <a:r>
              <a:rPr lang="en-ZA" dirty="0" smtClean="0"/>
              <a:t>Bleeding after sexual intercourse, </a:t>
            </a:r>
            <a:r>
              <a:rPr lang="en-ZA" dirty="0" smtClean="0">
                <a:hlinkClick r:id="rId3" action="ppaction://hlinkfile"/>
              </a:rPr>
              <a:t>douching</a:t>
            </a:r>
            <a:r>
              <a:rPr lang="en-ZA" dirty="0" smtClean="0"/>
              <a:t>, or a </a:t>
            </a:r>
            <a:r>
              <a:rPr lang="en-ZA" dirty="0" smtClean="0">
                <a:hlinkClick r:id="rId4" action="ppaction://hlinkfile"/>
              </a:rPr>
              <a:t>pelvic exam</a:t>
            </a:r>
            <a:endParaRPr lang="en-ZA" dirty="0" smtClean="0"/>
          </a:p>
          <a:p>
            <a:pPr lvl="1">
              <a:buNone/>
            </a:pPr>
            <a:endParaRPr lang="en-ZA" dirty="0" smtClean="0"/>
          </a:p>
          <a:p>
            <a:pPr lvl="1">
              <a:buNone/>
            </a:pPr>
            <a:r>
              <a:rPr lang="en-ZA" dirty="0" smtClean="0"/>
              <a:t>Menstrual periods that last longer and are heavier than before</a:t>
            </a:r>
          </a:p>
          <a:p>
            <a:pPr lvl="1">
              <a:buNone/>
            </a:pPr>
            <a:endParaRPr lang="en-ZA" dirty="0" smtClean="0"/>
          </a:p>
          <a:p>
            <a:pPr lvl="1">
              <a:buNone/>
            </a:pPr>
            <a:r>
              <a:rPr lang="en-ZA" dirty="0" smtClean="0"/>
              <a:t>Bleeding after going through </a:t>
            </a:r>
            <a:r>
              <a:rPr lang="en-ZA" dirty="0" smtClean="0">
                <a:hlinkClick r:id="rId5" action="ppaction://hlinkfile"/>
              </a:rPr>
              <a:t>menopause</a:t>
            </a:r>
            <a:endParaRPr lang="en-ZA" dirty="0" smtClean="0"/>
          </a:p>
          <a:p>
            <a:pPr>
              <a:buNone/>
            </a:pPr>
            <a:r>
              <a:rPr lang="en-ZA" dirty="0" smtClean="0"/>
              <a:t/>
            </a:r>
            <a:br>
              <a:rPr lang="en-ZA" dirty="0" smtClean="0"/>
            </a:br>
            <a:endParaRPr lang="en-ZA" dirty="0" smtClean="0"/>
          </a:p>
          <a:p>
            <a:pPr>
              <a:buNone/>
            </a:pPr>
            <a:r>
              <a:rPr lang="en-ZA"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1428760"/>
          </a:xfrm>
        </p:spPr>
        <p:txBody>
          <a:bodyPr>
            <a:normAutofit fontScale="90000"/>
          </a:bodyPr>
          <a:lstStyle/>
          <a:p>
            <a:r>
              <a:rPr lang="en-ZA" dirty="0" smtClean="0"/>
              <a:t>Increased </a:t>
            </a:r>
            <a:r>
              <a:rPr lang="en-ZA" dirty="0" smtClean="0">
                <a:hlinkClick r:id="rId2" action="ppaction://hlinkfile"/>
              </a:rPr>
              <a:t>vaginal discharge</a:t>
            </a:r>
            <a:r>
              <a:rPr lang="en-ZA" dirty="0" smtClean="0"/>
              <a:t/>
            </a:r>
            <a:br>
              <a:rPr lang="en-ZA" dirty="0" smtClean="0"/>
            </a:br>
            <a:endParaRPr lang="en-ZA" dirty="0"/>
          </a:p>
        </p:txBody>
      </p:sp>
      <p:sp>
        <p:nvSpPr>
          <p:cNvPr id="3" name="Content Placeholder 2"/>
          <p:cNvSpPr>
            <a:spLocks noGrp="1"/>
          </p:cNvSpPr>
          <p:nvPr>
            <p:ph idx="1"/>
          </p:nvPr>
        </p:nvSpPr>
        <p:spPr>
          <a:xfrm>
            <a:off x="457200" y="3143248"/>
            <a:ext cx="8229600" cy="2982915"/>
          </a:xfrm>
        </p:spPr>
        <p:txBody>
          <a:bodyPr/>
          <a:lstStyle/>
          <a:p>
            <a:pPr lvl="1">
              <a:buNone/>
            </a:pPr>
            <a:r>
              <a:rPr lang="en-ZA" dirty="0" smtClean="0"/>
              <a:t>Fouls smelling discharge</a:t>
            </a:r>
          </a:p>
          <a:p>
            <a:pPr lvl="1">
              <a:buNone/>
            </a:pPr>
            <a:r>
              <a:rPr lang="en-ZA" dirty="0" smtClean="0"/>
              <a:t>Not responding to treatments</a:t>
            </a:r>
          </a:p>
          <a:p>
            <a:pPr lvl="1">
              <a:buNone/>
            </a:pPr>
            <a:endParaRPr lang="en-ZA" dirty="0" smtClean="0"/>
          </a:p>
          <a:p>
            <a:endParaRPr lang="en-Z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Late stage Symptoms</a:t>
            </a:r>
            <a:endParaRPr lang="en-ZA" dirty="0"/>
          </a:p>
        </p:txBody>
      </p:sp>
      <p:sp>
        <p:nvSpPr>
          <p:cNvPr id="3" name="Content Placeholder 2"/>
          <p:cNvSpPr>
            <a:spLocks noGrp="1"/>
          </p:cNvSpPr>
          <p:nvPr>
            <p:ph idx="1"/>
          </p:nvPr>
        </p:nvSpPr>
        <p:spPr/>
        <p:txBody>
          <a:bodyPr/>
          <a:lstStyle/>
          <a:p>
            <a:pPr>
              <a:buNone/>
            </a:pPr>
            <a:endParaRPr lang="en-ZA" dirty="0" smtClean="0"/>
          </a:p>
          <a:p>
            <a:pPr lvl="1">
              <a:buNone/>
            </a:pPr>
            <a:r>
              <a:rPr lang="en-ZA" dirty="0" smtClean="0"/>
              <a:t>Pelvic pain</a:t>
            </a:r>
          </a:p>
          <a:p>
            <a:pPr lvl="1">
              <a:buNone/>
            </a:pPr>
            <a:endParaRPr lang="en-ZA" dirty="0" smtClean="0"/>
          </a:p>
          <a:p>
            <a:pPr lvl="1">
              <a:buNone/>
            </a:pPr>
            <a:r>
              <a:rPr lang="en-ZA" dirty="0" smtClean="0"/>
              <a:t>Pain during sex</a:t>
            </a:r>
          </a:p>
          <a:p>
            <a:pPr lvl="1">
              <a:buNone/>
            </a:pPr>
            <a:endParaRPr lang="en-ZA" dirty="0" smtClean="0"/>
          </a:p>
          <a:p>
            <a:pPr lvl="1">
              <a:buNone/>
            </a:pPr>
            <a:r>
              <a:rPr lang="en-ZA" dirty="0" smtClean="0"/>
              <a:t>Weight loss</a:t>
            </a:r>
          </a:p>
          <a:p>
            <a:endParaRPr lang="en-Z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Prevention</a:t>
            </a:r>
            <a:endParaRPr lang="en-ZA" dirty="0"/>
          </a:p>
        </p:txBody>
      </p:sp>
      <p:sp>
        <p:nvSpPr>
          <p:cNvPr id="3" name="Subtitle 2"/>
          <p:cNvSpPr>
            <a:spLocks noGrp="1"/>
          </p:cNvSpPr>
          <p:nvPr>
            <p:ph type="subTitle" idx="1"/>
          </p:nvPr>
        </p:nvSpPr>
        <p:spPr/>
        <p:txBody>
          <a:bodyPr/>
          <a:lstStyle/>
          <a:p>
            <a:r>
              <a:rPr lang="en-ZA" dirty="0" smtClean="0"/>
              <a:t>Regular pelvic exams and Pap testing can detect precancerous changes in the cervix</a:t>
            </a:r>
            <a:endParaRPr lang="en-Z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Risk factors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Women who begin having sexual intercourse before age 18 </a:t>
            </a:r>
          </a:p>
          <a:p>
            <a:r>
              <a:rPr lang="en-ZA" dirty="0" smtClean="0"/>
              <a:t>Many sexual partners increased risk for cervical cancer. </a:t>
            </a:r>
          </a:p>
          <a:p>
            <a:r>
              <a:rPr lang="en-ZA" dirty="0" smtClean="0"/>
              <a:t> The relevance of sexual history is believe to have to do with the chance of infection with the human </a:t>
            </a:r>
            <a:r>
              <a:rPr lang="en-ZA" dirty="0" err="1" smtClean="0"/>
              <a:t>papillomaviruses</a:t>
            </a:r>
            <a:r>
              <a:rPr lang="en-ZA" dirty="0" smtClean="0"/>
              <a:t> (HPV), a sexually transmitted virus, which may trigger cervical cancer. </a:t>
            </a:r>
          </a:p>
          <a:p>
            <a:r>
              <a:rPr lang="en-ZA" dirty="0" smtClean="0"/>
              <a:t>Smoking</a:t>
            </a:r>
          </a:p>
          <a:p>
            <a:r>
              <a:rPr lang="en-ZA" dirty="0" smtClean="0"/>
              <a:t>Immunodeficiency.</a:t>
            </a:r>
          </a:p>
          <a:p>
            <a:endParaRPr lang="en-Z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Primary Prevention</a:t>
            </a:r>
            <a:endParaRPr lang="en-ZA" dirty="0"/>
          </a:p>
        </p:txBody>
      </p:sp>
      <p:sp>
        <p:nvSpPr>
          <p:cNvPr id="3" name="Content Placeholder 2"/>
          <p:cNvSpPr>
            <a:spLocks noGrp="1"/>
          </p:cNvSpPr>
          <p:nvPr>
            <p:ph idx="1"/>
          </p:nvPr>
        </p:nvSpPr>
        <p:spPr/>
        <p:txBody>
          <a:bodyPr/>
          <a:lstStyle/>
          <a:p>
            <a:r>
              <a:rPr lang="en-ZA" dirty="0" smtClean="0"/>
              <a:t>Lifestyle changes</a:t>
            </a:r>
          </a:p>
          <a:p>
            <a:r>
              <a:rPr lang="en-ZA" dirty="0" smtClean="0"/>
              <a:t>Postpone sexual activity to older age</a:t>
            </a:r>
          </a:p>
          <a:p>
            <a:r>
              <a:rPr lang="en-ZA" dirty="0" smtClean="0"/>
              <a:t>Single partner</a:t>
            </a:r>
          </a:p>
          <a:p>
            <a:r>
              <a:rPr lang="en-ZA" dirty="0" smtClean="0"/>
              <a:t>Use of condom</a:t>
            </a:r>
          </a:p>
          <a:p>
            <a:r>
              <a:rPr lang="en-ZA" dirty="0" smtClean="0"/>
              <a:t>Stop smoking or never smoke</a:t>
            </a:r>
          </a:p>
          <a:p>
            <a:r>
              <a:rPr lang="en-ZA" dirty="0" smtClean="0"/>
              <a:t>Vaccine</a:t>
            </a:r>
          </a:p>
          <a:p>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Aims</a:t>
            </a:r>
            <a:endParaRPr lang="en-ZA" dirty="0"/>
          </a:p>
        </p:txBody>
      </p:sp>
      <p:sp>
        <p:nvSpPr>
          <p:cNvPr id="3" name="Content Placeholder 2"/>
          <p:cNvSpPr>
            <a:spLocks noGrp="1"/>
          </p:cNvSpPr>
          <p:nvPr>
            <p:ph idx="1"/>
          </p:nvPr>
        </p:nvSpPr>
        <p:spPr/>
        <p:txBody>
          <a:bodyPr>
            <a:normAutofit/>
          </a:bodyPr>
          <a:lstStyle/>
          <a:p>
            <a:r>
              <a:rPr lang="en-ZA" dirty="0" smtClean="0"/>
              <a:t>To ensure that pregnancy culminates in the delivery of a healthy baby, without impairing the health of the mother.</a:t>
            </a:r>
          </a:p>
          <a:p>
            <a:r>
              <a:rPr lang="en-ZA" dirty="0" smtClean="0"/>
              <a:t>Prevent maternal death and </a:t>
            </a:r>
            <a:r>
              <a:rPr lang="en-ZA" dirty="0" err="1" smtClean="0"/>
              <a:t>perinatal</a:t>
            </a:r>
            <a:r>
              <a:rPr lang="en-ZA" dirty="0" smtClean="0"/>
              <a:t> death and disability</a:t>
            </a:r>
          </a:p>
          <a:p>
            <a:pPr>
              <a:buNone/>
            </a:pPr>
            <a:r>
              <a:rPr lang="en-ZA" dirty="0" smtClean="0"/>
              <a:t/>
            </a:r>
            <a:br>
              <a:rPr lang="en-ZA" dirty="0" smtClean="0"/>
            </a:br>
            <a:endParaRPr lang="en-ZA" dirty="0"/>
          </a:p>
        </p:txBody>
      </p:sp>
      <p:pic>
        <p:nvPicPr>
          <p:cNvPr id="10242" name="Picture 2"/>
          <p:cNvPicPr>
            <a:picLocks noChangeAspect="1" noChangeArrowheads="1"/>
          </p:cNvPicPr>
          <p:nvPr/>
        </p:nvPicPr>
        <p:blipFill>
          <a:blip r:embed="rId2"/>
          <a:srcRect/>
          <a:stretch>
            <a:fillRect/>
          </a:stretch>
        </p:blipFill>
        <p:spPr bwMode="auto">
          <a:xfrm>
            <a:off x="4572000" y="4071942"/>
            <a:ext cx="3857652"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Secondary Prevention</a:t>
            </a:r>
            <a:endParaRPr lang="en-ZA" dirty="0"/>
          </a:p>
        </p:txBody>
      </p:sp>
      <p:sp>
        <p:nvSpPr>
          <p:cNvPr id="3" name="Subtitle 2"/>
          <p:cNvSpPr>
            <a:spLocks noGrp="1"/>
          </p:cNvSpPr>
          <p:nvPr>
            <p:ph type="subTitle" idx="1"/>
          </p:nvPr>
        </p:nvSpPr>
        <p:spPr/>
        <p:txBody>
          <a:bodyPr/>
          <a:lstStyle/>
          <a:p>
            <a:r>
              <a:rPr lang="en-ZA" dirty="0" smtClean="0"/>
              <a:t>Aims: Detect and treat of precursors cell.</a:t>
            </a:r>
            <a:endParaRPr lang="en-Z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Secondary Prevention</a:t>
            </a:r>
            <a:endParaRPr lang="en-ZA" dirty="0"/>
          </a:p>
        </p:txBody>
      </p:sp>
      <p:sp>
        <p:nvSpPr>
          <p:cNvPr id="3" name="Content Placeholder 2"/>
          <p:cNvSpPr>
            <a:spLocks noGrp="1"/>
          </p:cNvSpPr>
          <p:nvPr>
            <p:ph idx="1"/>
          </p:nvPr>
        </p:nvSpPr>
        <p:spPr/>
        <p:txBody>
          <a:bodyPr/>
          <a:lstStyle/>
          <a:p>
            <a:r>
              <a:rPr lang="en-ZA" dirty="0" smtClean="0"/>
              <a:t>Screening</a:t>
            </a:r>
          </a:p>
          <a:p>
            <a:r>
              <a:rPr lang="en-ZA" dirty="0" smtClean="0"/>
              <a:t>Pap Smears </a:t>
            </a:r>
          </a:p>
          <a:p>
            <a:r>
              <a:rPr lang="en-ZA" dirty="0" smtClean="0"/>
              <a:t>RSA ( DOH) programme : </a:t>
            </a:r>
            <a:r>
              <a:rPr lang="en-ZA" dirty="0" smtClean="0">
                <a:solidFill>
                  <a:srgbClr val="FF0000"/>
                </a:solidFill>
              </a:rPr>
              <a:t>free </a:t>
            </a:r>
            <a:r>
              <a:rPr lang="en-ZA" dirty="0" smtClean="0"/>
              <a:t>three Pap smears per lifetime</a:t>
            </a:r>
          </a:p>
          <a:p>
            <a:r>
              <a:rPr lang="en-ZA" dirty="0" smtClean="0"/>
              <a:t>Commencing at age 30 years  with 10 years interval</a:t>
            </a:r>
            <a:endParaRPr lang="en-Z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Pap smear First world </a:t>
            </a:r>
            <a:endParaRPr lang="en-ZA" dirty="0"/>
          </a:p>
        </p:txBody>
      </p:sp>
      <p:sp>
        <p:nvSpPr>
          <p:cNvPr id="3" name="Subtitle 2"/>
          <p:cNvSpPr>
            <a:spLocks noGrp="1"/>
          </p:cNvSpPr>
          <p:nvPr>
            <p:ph type="subTitle" idx="1"/>
          </p:nvPr>
        </p:nvSpPr>
        <p:spPr/>
        <p:txBody>
          <a:bodyPr>
            <a:normAutofit fontScale="92500" lnSpcReduction="20000"/>
          </a:bodyPr>
          <a:lstStyle/>
          <a:p>
            <a:r>
              <a:rPr lang="en-ZA" dirty="0" smtClean="0"/>
              <a:t>Initially smear should be taken soon after </a:t>
            </a:r>
            <a:r>
              <a:rPr lang="en-ZA" dirty="0" err="1" smtClean="0"/>
              <a:t>commenscement</a:t>
            </a:r>
            <a:r>
              <a:rPr lang="en-ZA" dirty="0" smtClean="0"/>
              <a:t> of sexual  activity.</a:t>
            </a:r>
          </a:p>
          <a:p>
            <a:r>
              <a:rPr lang="en-ZA" dirty="0" smtClean="0"/>
              <a:t>Then annually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What is a pap smear?</a:t>
            </a:r>
            <a:br>
              <a:rPr lang="en-ZA" b="1" dirty="0" smtClean="0"/>
            </a:br>
            <a:endParaRPr lang="en-ZA" dirty="0"/>
          </a:p>
        </p:txBody>
      </p:sp>
      <p:sp>
        <p:nvSpPr>
          <p:cNvPr id="3" name="Content Placeholder 2"/>
          <p:cNvSpPr>
            <a:spLocks noGrp="1"/>
          </p:cNvSpPr>
          <p:nvPr>
            <p:ph idx="1"/>
          </p:nvPr>
        </p:nvSpPr>
        <p:spPr/>
        <p:txBody>
          <a:bodyPr>
            <a:normAutofit fontScale="77500" lnSpcReduction="20000"/>
          </a:bodyPr>
          <a:lstStyle/>
          <a:p>
            <a:r>
              <a:rPr lang="en-ZA" dirty="0" smtClean="0"/>
              <a:t>A pap smear is a quick, painless test used to detect early cell changes in the neck of the womb, which may later progress to cancer.</a:t>
            </a:r>
          </a:p>
          <a:p>
            <a:r>
              <a:rPr lang="en-ZA" dirty="0" smtClean="0"/>
              <a:t> Cancer does not develop suddenly in the cells. There is a gradual change from normal, through various levels of abnormality, through pre-cancer and eventually to cancer.</a:t>
            </a:r>
          </a:p>
          <a:p>
            <a:r>
              <a:rPr lang="en-ZA" dirty="0" smtClean="0"/>
              <a:t>The pap smear detects these along-the-way changes and indicates how far along that road a women has </a:t>
            </a:r>
            <a:r>
              <a:rPr lang="en-ZA" dirty="0" err="1" smtClean="0"/>
              <a:t>traveled</a:t>
            </a:r>
            <a:r>
              <a:rPr lang="en-ZA" dirty="0" smtClean="0"/>
              <a:t>.</a:t>
            </a:r>
          </a:p>
          <a:p>
            <a:r>
              <a:rPr lang="en-ZA" dirty="0" smtClean="0"/>
              <a:t> Treatment can be given at an early stage and so prevent the later development of true cancer.</a:t>
            </a:r>
            <a:br>
              <a:rPr lang="en-ZA" dirty="0" smtClean="0"/>
            </a:br>
            <a:r>
              <a:rPr lang="en-ZA" dirty="0" smtClean="0"/>
              <a:t/>
            </a:r>
            <a:br>
              <a:rPr lang="en-ZA" dirty="0" smtClean="0"/>
            </a:br>
            <a:endParaRPr lang="en-Z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b="1" dirty="0" smtClean="0"/>
              <a:t>Where to go for a pap smear</a:t>
            </a:r>
            <a:br>
              <a:rPr lang="en-ZA" b="1" dirty="0" smtClean="0"/>
            </a:br>
            <a:endParaRPr lang="en-ZA" dirty="0"/>
          </a:p>
        </p:txBody>
      </p:sp>
      <p:sp>
        <p:nvSpPr>
          <p:cNvPr id="3" name="Subtitle 2"/>
          <p:cNvSpPr>
            <a:spLocks noGrp="1"/>
          </p:cNvSpPr>
          <p:nvPr>
            <p:ph type="subTitle" idx="1"/>
          </p:nvPr>
        </p:nvSpPr>
        <p:spPr/>
        <p:txBody>
          <a:bodyPr>
            <a:normAutofit fontScale="70000" lnSpcReduction="20000"/>
          </a:bodyPr>
          <a:lstStyle/>
          <a:p>
            <a:r>
              <a:rPr lang="en-ZA" dirty="0" smtClean="0"/>
              <a:t>Department of Health Services, or enquire at any local  clinic.</a:t>
            </a:r>
          </a:p>
          <a:p>
            <a:r>
              <a:rPr lang="en-ZA" dirty="0" smtClean="0"/>
              <a:t>All </a:t>
            </a:r>
            <a:r>
              <a:rPr lang="en-ZA" dirty="0" err="1" smtClean="0"/>
              <a:t>Gp’s</a:t>
            </a:r>
            <a:endParaRPr lang="en-ZA" dirty="0" smtClean="0"/>
          </a:p>
          <a:p>
            <a:r>
              <a:rPr lang="en-ZA" dirty="0" smtClean="0"/>
              <a:t>All gynaecologist</a:t>
            </a:r>
            <a:br>
              <a:rPr lang="en-ZA" dirty="0" smtClean="0"/>
            </a:br>
            <a:endParaRPr lang="en-Z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How is a pap smear done?</a:t>
            </a:r>
            <a:br>
              <a:rPr lang="en-ZA" b="1" dirty="0" smtClean="0"/>
            </a:b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An instrument is placed into the vagina (speculum)and cells are scraped off the surface of the cervix with a wooden spatula. </a:t>
            </a:r>
          </a:p>
          <a:p>
            <a:r>
              <a:rPr lang="en-ZA" dirty="0" smtClean="0"/>
              <a:t>The cells are put onto a glass slide which is then sent to the laboratory for examination under a microscope. </a:t>
            </a:r>
          </a:p>
          <a:p>
            <a:r>
              <a:rPr lang="en-ZA" dirty="0" smtClean="0"/>
              <a:t>Should abnormal cells be detected, the client will be referred for treatment .</a:t>
            </a:r>
            <a:br>
              <a:rPr lang="en-ZA" dirty="0" smtClean="0"/>
            </a:br>
            <a:r>
              <a:rPr lang="en-ZA" dirty="0" smtClean="0"/>
              <a:t/>
            </a:r>
            <a:br>
              <a:rPr lang="en-ZA" dirty="0" smtClean="0"/>
            </a:br>
            <a:endParaRPr lang="en-Z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familydoctor.org/online/etc/medialib/famdoc/images/100-200/138.Par.0001.Image.250.gif"/>
          <p:cNvPicPr>
            <a:picLocks noChangeAspect="1" noChangeArrowheads="1"/>
          </p:cNvPicPr>
          <p:nvPr/>
        </p:nvPicPr>
        <p:blipFill>
          <a:blip r:embed="rId2"/>
          <a:srcRect/>
          <a:stretch>
            <a:fillRect/>
          </a:stretch>
        </p:blipFill>
        <p:spPr bwMode="auto">
          <a:xfrm>
            <a:off x="428596" y="203798"/>
            <a:ext cx="7643866" cy="590935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71612"/>
            <a:ext cx="8229600" cy="1500198"/>
          </a:xfrm>
        </p:spPr>
        <p:txBody>
          <a:bodyPr>
            <a:normAutofit fontScale="90000"/>
          </a:bodyPr>
          <a:lstStyle/>
          <a:p>
            <a:r>
              <a:rPr lang="en-ZA" b="1" dirty="0" smtClean="0"/>
              <a:t>What happens if my Pap smear is abnormal?</a:t>
            </a:r>
            <a:br>
              <a:rPr lang="en-ZA" b="1" dirty="0" smtClean="0"/>
            </a:br>
            <a:endParaRPr lang="en-ZA" dirty="0"/>
          </a:p>
        </p:txBody>
      </p:sp>
      <p:sp>
        <p:nvSpPr>
          <p:cNvPr id="3" name="Content Placeholder 2"/>
          <p:cNvSpPr>
            <a:spLocks noGrp="1"/>
          </p:cNvSpPr>
          <p:nvPr>
            <p:ph idx="1"/>
          </p:nvPr>
        </p:nvSpPr>
        <p:spPr>
          <a:xfrm>
            <a:off x="500034" y="2786058"/>
            <a:ext cx="7949042" cy="3597891"/>
          </a:xfrm>
        </p:spPr>
        <p:txBody>
          <a:bodyPr>
            <a:normAutofit/>
          </a:bodyPr>
          <a:lstStyle/>
          <a:p>
            <a:endParaRPr lang="en-ZA" dirty="0" smtClean="0"/>
          </a:p>
          <a:p>
            <a:endParaRPr lang="en-ZA" dirty="0" smtClean="0"/>
          </a:p>
          <a:p>
            <a:r>
              <a:rPr lang="en-ZA" dirty="0" smtClean="0"/>
              <a:t>Doctor may want to do another Pap smear or may want you to have a </a:t>
            </a:r>
            <a:r>
              <a:rPr lang="en-ZA" dirty="0" err="1" smtClean="0"/>
              <a:t>colposcopy</a:t>
            </a:r>
            <a:r>
              <a:rPr lang="en-ZA" dirty="0" smtClean="0"/>
              <a:t>. </a:t>
            </a:r>
            <a:br>
              <a:rPr lang="en-ZA" dirty="0" smtClean="0"/>
            </a:br>
            <a:r>
              <a:rPr lang="en-ZA" dirty="0" smtClean="0"/>
              <a:t/>
            </a:r>
            <a:br>
              <a:rPr lang="en-ZA" dirty="0" smtClean="0"/>
            </a:br>
            <a:endParaRPr lang="en-Z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data:image/jpeg;base64,/9j/4AAQSkZJRgABAQAAAQABAAD/2wCEAAMCAgMCAgMDAwMEAwMEBQgFBQQEBQoHBwYIDAoMDAsKCwsNDhIQDQ4RDgsLEBYQERMUFRUVDA8XGBYUGBIUFRQBAwQEBQQFCQUFCRQNCw0UFBQUFBQUFBQUFBQUFBQUFBQUFBQUFBQUFBQUFBQUFBQUFBQUFBQUFBQUFBQUFBQUFP/AABEIADwAUA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NOz/wCCQHgC5Ut/aPjRR/tX9kP529TXH/BIn4X2XFzqfjtOM/u7+yfj/gNsa+k9X/aasfDELiWQqyjIWuaP7aPhX7RH/aHlyMflDhcSfQHOauUY2+JnqqML6xR806v/AMEt/hal3DJp/irxQ9qFKywT3Vt5hbP3gwt8YHTaV/EVgeIv+Ca/w38P2cl3Jr/iiSJBuz9stV/DH2fmvpTxRrsHiG7j1jw/cyfZLhN7KW+ZWzzmvLPix4/1W00iOxMvzseRnkiuT63OkuTlT9VqdH1KjP3tT5Z1n9lj4Xw3JhsNX8SO3QCa7tuT+ENT6D+xx4P1i4SBr3xNE7sArp5Mi/jiPI/AGultLCC+vL5mRgXO7zAfunnOP0r6R+AuowbFlktkxEuFJJJ49aTxU+bm5V9w1gaVrHiOg/8ABN3wtqi7tvie8QDn7LrFpE//AHzNapipLr/gnJ4T0S93ahaeOb2x6NHbXVtFcR888/ZpIm9Mbxn26V9kt8RbhrgRx2wRQeO+a6Kw8RXNwqsx2+x7V0wzCMfipRf3r8mcs8vg/hm0fKdh/wAEsPhJrelw39lrnjy3Egz9l1CW3gmT1DK1qP8AA9iag1v/AIJO+AxaoNH13xA1y33jqGqW6Ig9QEs2LH24+tfZMGpzMc559hRPqUvYk1bx2lo0or5P/MUcvgneUmz5U8bfD+4+KmhXFromr2Vhqsi7FN7IVjZT1+ZQSD+FeQR/sYePNFY3F5f6I6J8/nC+Jx+JWvO4fid4hhAEN2ybemOtTXPxK8TavCYJ9WuPLbqgfisHKJsfVHwqN14PkuNJ1VYPMaFTE0MwmjYDIyCPfPHWvEvjd44XTvF9yJtO1G+tLTbvubWIvGhP3snpwPWul+Cdjd21pPqd68mwLvBc5OBzWjdfszXPxxn169tddnstZibyRpcSSSRuEGW3hEYZLngsQMVzwg5z5jpnOVOK5Tg/DNvdar4KtfEtvbSxaZqE0sNrdMMCSSNgrqv03A/RvY19G/B7w0NB8NGS5fEjIWLN7+leZm+vLrxynw8muGmg8NXUiIrqEjD4RWMaAbVT5cjjOGGckV7brVrLpvh0rGfnCj7vHFc9TSVjqpzlOKctzX0iGGSTcpEnPWustPKQjccfjXjGm+KJLRcMefr0q6nxAZGw7c+ornRDPcYruBFADKBio5dRhj6sCK8ai+JkLtjfg+hp7+PlkGfM4+vNbxIPhbUNAlsSCFLKfas+2YwzpuGPmHWvSry4jaEB4njGeTszXtv7MH7NOl/FLUx4l1yDzfD9lNtW2xgXcowSG/2B39Tx617ssLCR40a0rnS/s1fCHXfiZo1ve3kUui+GiMLcuuJLkdD5QPb/AGjx6Zr3jx/498Hfsz+E7sW1iEkiiUuEUyXE5VcLubqxwAPQewFetJNbaRAkMMUcEMKhI40G1VUDAAA6DHauB8X+H/CXinXI9Q1ayd70RrE0kVzJHvQEkKwVhkcn8+aSpqGiO2/Nufn78N/Gf/CS+PNc8Yajth1DU7p7hkxjYCeF/AYH4V7Nr/xOtZbdUEqsOmK7L9spvDlz8Ji+mWUNvqmmuj2jW8YRo13AMoI/hIJyPXB6ivgRvGuoMQJzJkDvmuGphqkn7qube3hBWkfSmo+KIcF43AVuc1gS+NrXB3tgjuDXisPjmYx+WTxjoTVGfWvOZmEnB6jORXN7KUXZobrQezPZ5vG1gWOJPm7MDg1Sl+I6xo22UHFeNSan5i8k/garnUSSMOcGr5O5k6yXU+svhd4B1v4kaxFZabpyvbqwFzqEygxQjrzxycdB1Ofxr7y8N+G7H4feGrLTLKAQ28SY3YA3HufxOT9Sa/nxt/jT8QtOhWG08d+JbaGPIWOHV7hFX6APV+3/AGi/ivaQPFB8TvGUMTnLJHr92qsfcCTmvW9u30PLjUjE/eDxT4ntYo3ZZMD2NeN+J/H0UcrEPyM4OeK/Hq4+PvxOuf8AXfEbxZLnrv1y6P8AN6oy/F/x3cjE3jXxFKP9vVZz/N6ftEzX267H6JfHD4lWd34cu7NpvMnmHl7D83BPOfwrwfQ77Styg2UF2uedr/Nivk688U61qjB73WL+7cHhp7l3I/M1VTVr1Sri8uAwOQRK2R+tVCvyLY5qkvaO7PuO203w9rDgC1ls+MnIyg+pq5b/AA+0mePfFJC65A3Argn0A6k18P8A/Cb+IwNv/CQapt9PtsmP/QqnX4g+KgykeJtYBQYU/b5flHoPm4qniafWJnqfbEvw7t0JUQgAnCqg6+9U3+Htvs3oV55HfFfHA+JfjBFOPFeuDcMHGozc/wDj1J/ws7xj/wBDXrn/AIMZv/iql16P8pXMz//Z"/>
          <p:cNvSpPr>
            <a:spLocks noChangeAspect="1" noChangeArrowheads="1"/>
          </p:cNvSpPr>
          <p:nvPr/>
        </p:nvSpPr>
        <p:spPr bwMode="auto">
          <a:xfrm>
            <a:off x="73025" y="-306388"/>
            <a:ext cx="762000" cy="5715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46084" name="AutoShape 4" descr="data:image/jpeg;base64,/9j/4AAQSkZJRgABAQAAAQABAAD/2wCEAAMCAgMCAgMDAwMEAwMEBQgFBQQEBQoHBwYIDAoMDAsKCwsNDhIQDQ4RDgsLEBYQERMUFRUVDA8XGBYUGBIUFRQBAwQEBQQFCQUFCRQNCw0UFBQUFBQUFBQUFBQUFBQUFBQUFBQUFBQUFBQUFBQUFBQUFBQUFBQUFBQUFBQUFBQUFP/AABEIADwAUA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NOz/wCCQHgC5Ut/aPjRR/tX9kP529TXH/BIn4X2XFzqfjtOM/u7+yfj/gNsa+k9X/aasfDELiWQqyjIWuaP7aPhX7RH/aHlyMflDhcSfQHOauUY2+JnqqML6xR806v/AMEt/hal3DJp/irxQ9qFKywT3Vt5hbP3gwt8YHTaV/EVgeIv+Ca/w38P2cl3Jr/iiSJBuz9stV/DH2fmvpTxRrsHiG7j1jw/cyfZLhN7KW+ZWzzmvLPix4/1W00iOxMvzseRnkiuT63OkuTlT9VqdH1KjP3tT5Z1n9lj4Xw3JhsNX8SO3QCa7tuT+ENT6D+xx4P1i4SBr3xNE7sArp5Mi/jiPI/AGultLCC+vL5mRgXO7zAfunnOP0r6R+AuowbFlktkxEuFJJJ49aTxU+bm5V9w1gaVrHiOg/8ABN3wtqi7tvie8QDn7LrFpE//AHzNapipLr/gnJ4T0S93ahaeOb2x6NHbXVtFcR888/ZpIm9Mbxn26V9kt8RbhrgRx2wRQeO+a6Kw8RXNwqsx2+x7V0wzCMfipRf3r8mcs8vg/hm0fKdh/wAEsPhJrelw39lrnjy3Egz9l1CW3gmT1DK1qP8AA9iag1v/AIJO+AxaoNH13xA1y33jqGqW6Ig9QEs2LH24+tfZMGpzMc559hRPqUvYk1bx2lo0or5P/MUcvgneUmz5U8bfD+4+KmhXFromr2Vhqsi7FN7IVjZT1+ZQSD+FeQR/sYePNFY3F5f6I6J8/nC+Jx+JWvO4fid4hhAEN2ybemOtTXPxK8TavCYJ9WuPLbqgfisHKJsfVHwqN14PkuNJ1VYPMaFTE0MwmjYDIyCPfPHWvEvjd44XTvF9yJtO1G+tLTbvubWIvGhP3snpwPWul+Cdjd21pPqd68mwLvBc5OBzWjdfszXPxxn169tddnstZibyRpcSSSRuEGW3hEYZLngsQMVzwg5z5jpnOVOK5Tg/DNvdar4KtfEtvbSxaZqE0sNrdMMCSSNgrqv03A/RvY19G/B7w0NB8NGS5fEjIWLN7+leZm+vLrxynw8muGmg8NXUiIrqEjD4RWMaAbVT5cjjOGGckV7brVrLpvh0rGfnCj7vHFc9TSVjqpzlOKctzX0iGGSTcpEnPWustPKQjccfjXjGm+KJLRcMefr0q6nxAZGw7c+ornRDPcYruBFADKBio5dRhj6sCK8ai+JkLtjfg+hp7+PlkGfM4+vNbxIPhbUNAlsSCFLKfas+2YwzpuGPmHWvSry4jaEB4njGeTszXtv7MH7NOl/FLUx4l1yDzfD9lNtW2xgXcowSG/2B39Tx617ssLCR40a0rnS/s1fCHXfiZo1ve3kUui+GiMLcuuJLkdD5QPb/AGjx6Zr3jx/498Hfsz+E7sW1iEkiiUuEUyXE5VcLubqxwAPQewFetJNbaRAkMMUcEMKhI40G1VUDAAA6DHauB8X+H/CXinXI9Q1ayd70RrE0kVzJHvQEkKwVhkcn8+aSpqGiO2/Nufn78N/Gf/CS+PNc8Yajth1DU7p7hkxjYCeF/AYH4V7Nr/xOtZbdUEqsOmK7L9spvDlz8Ji+mWUNvqmmuj2jW8YRo13AMoI/hIJyPXB6ivgRvGuoMQJzJkDvmuGphqkn7qube3hBWkfSmo+KIcF43AVuc1gS+NrXB3tgjuDXisPjmYx+WTxjoTVGfWvOZmEnB6jORXN7KUXZobrQezPZ5vG1gWOJPm7MDg1Sl+I6xo22UHFeNSan5i8k/garnUSSMOcGr5O5k6yXU+svhd4B1v4kaxFZabpyvbqwFzqEygxQjrzxycdB1Ofxr7y8N+G7H4feGrLTLKAQ28SY3YA3HufxOT9Sa/nxt/jT8QtOhWG08d+JbaGPIWOHV7hFX6APV+3/AGi/ivaQPFB8TvGUMTnLJHr92qsfcCTmvW9u30PLjUjE/eDxT4ntYo3ZZMD2NeN+J/H0UcrEPyM4OeK/Hq4+PvxOuf8AXfEbxZLnrv1y6P8AN6oy/F/x3cjE3jXxFKP9vVZz/N6ftEzX267H6JfHD4lWd34cu7NpvMnmHl7D83BPOfwrwfQ77Styg2UF2uedr/Nivk688U61qjB73WL+7cHhp7l3I/M1VTVr1Sri8uAwOQRK2R+tVCvyLY5qkvaO7PuO203w9rDgC1ls+MnIyg+pq5b/AA+0mePfFJC65A3Argn0A6k18P8A/Cb+IwNv/CQapt9PtsmP/QqnX4g+KgykeJtYBQYU/b5flHoPm4qniafWJnqfbEvw7t0JUQgAnCqg6+9U3+Htvs3oV55HfFfHA+JfjBFOPFeuDcMHGozc/wDj1J/ws7xj/wBDXrn/AIMZv/iql16P8pXMz//Z"/>
          <p:cNvSpPr>
            <a:spLocks noChangeAspect="1" noChangeArrowheads="1"/>
          </p:cNvSpPr>
          <p:nvPr/>
        </p:nvSpPr>
        <p:spPr bwMode="auto">
          <a:xfrm>
            <a:off x="73025" y="-306388"/>
            <a:ext cx="762000" cy="5715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46086" name="Picture 6" descr="http://www.healthcentral.com/common/images/9/9440_15020_5.jpg"/>
          <p:cNvPicPr>
            <a:picLocks noChangeAspect="1" noChangeArrowheads="1"/>
          </p:cNvPicPr>
          <p:nvPr/>
        </p:nvPicPr>
        <p:blipFill>
          <a:blip r:embed="rId2"/>
          <a:srcRect/>
          <a:stretch>
            <a:fillRect/>
          </a:stretch>
        </p:blipFill>
        <p:spPr bwMode="auto">
          <a:xfrm>
            <a:off x="0" y="-214338"/>
            <a:ext cx="9406027" cy="75248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Colposcopy</a:t>
            </a:r>
            <a:endParaRPr lang="en-ZA" dirty="0"/>
          </a:p>
        </p:txBody>
      </p:sp>
      <p:sp>
        <p:nvSpPr>
          <p:cNvPr id="3" name="Content Placeholder 2"/>
          <p:cNvSpPr>
            <a:spLocks noGrp="1"/>
          </p:cNvSpPr>
          <p:nvPr>
            <p:ph idx="1"/>
          </p:nvPr>
        </p:nvSpPr>
        <p:spPr/>
        <p:txBody>
          <a:bodyPr>
            <a:normAutofit/>
          </a:bodyPr>
          <a:lstStyle/>
          <a:p>
            <a:pPr>
              <a:buNone/>
            </a:pPr>
            <a:r>
              <a:rPr lang="en-ZA" dirty="0" smtClean="0"/>
              <a:t/>
            </a:r>
            <a:br>
              <a:rPr lang="en-ZA" dirty="0" smtClean="0"/>
            </a:br>
            <a:r>
              <a:rPr lang="en-ZA" dirty="0" smtClean="0"/>
              <a:t>A </a:t>
            </a:r>
            <a:r>
              <a:rPr lang="en-ZA" dirty="0" err="1" smtClean="0"/>
              <a:t>colposcopy</a:t>
            </a:r>
            <a:r>
              <a:rPr lang="en-ZA" dirty="0" smtClean="0"/>
              <a:t> gives a better look at your cervix and allows to take a sample of tissue (called a biopsy) in a area view to be more abnormal.</a:t>
            </a:r>
          </a:p>
          <a:p>
            <a:pPr>
              <a:buNone/>
            </a:pPr>
            <a:r>
              <a:rPr lang="en-ZA" dirty="0" smtClean="0"/>
              <a:t> </a:t>
            </a:r>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Gynaecology</a:t>
            </a:r>
            <a:endParaRPr lang="en-ZA" dirty="0"/>
          </a:p>
        </p:txBody>
      </p:sp>
      <p:sp>
        <p:nvSpPr>
          <p:cNvPr id="3" name="Content Placeholder 2"/>
          <p:cNvSpPr>
            <a:spLocks noGrp="1"/>
          </p:cNvSpPr>
          <p:nvPr>
            <p:ph idx="1"/>
          </p:nvPr>
        </p:nvSpPr>
        <p:spPr/>
        <p:txBody>
          <a:bodyPr>
            <a:normAutofit lnSpcReduction="10000"/>
          </a:bodyPr>
          <a:lstStyle/>
          <a:p>
            <a:r>
              <a:rPr lang="en-ZA" dirty="0" smtClean="0"/>
              <a:t>The branch of medicine specializing in the disorders of the female reproductive system.</a:t>
            </a:r>
          </a:p>
          <a:p>
            <a:r>
              <a:rPr lang="en-ZA" dirty="0" smtClean="0"/>
              <a:t> Menstrual disorders, Menopause, infectious disease and </a:t>
            </a:r>
            <a:r>
              <a:rPr lang="en-ZA" dirty="0" err="1" smtClean="0"/>
              <a:t>maldevelopment</a:t>
            </a:r>
            <a:r>
              <a:rPr lang="en-ZA" dirty="0" smtClean="0"/>
              <a:t> of the reproductive organs, disturbances of the sex hormones, benign and malignant </a:t>
            </a:r>
            <a:r>
              <a:rPr lang="en-ZA" dirty="0" err="1" smtClean="0"/>
              <a:t>tumor</a:t>
            </a:r>
            <a:r>
              <a:rPr lang="en-ZA" dirty="0" smtClean="0"/>
              <a:t> formation,</a:t>
            </a:r>
          </a:p>
          <a:p>
            <a:r>
              <a:rPr lang="en-ZA" dirty="0" smtClean="0"/>
              <a:t>Family planning  and Infertility</a:t>
            </a:r>
            <a:br>
              <a:rPr lang="en-ZA" dirty="0" smtClean="0"/>
            </a:br>
            <a:endParaRPr lang="en-Z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HPV in Man</a:t>
            </a:r>
            <a:endParaRPr lang="en-ZA" dirty="0"/>
          </a:p>
        </p:txBody>
      </p:sp>
      <p:sp>
        <p:nvSpPr>
          <p:cNvPr id="3" name="Content Placeholder 2"/>
          <p:cNvSpPr>
            <a:spLocks noGrp="1"/>
          </p:cNvSpPr>
          <p:nvPr>
            <p:ph idx="1"/>
          </p:nvPr>
        </p:nvSpPr>
        <p:spPr/>
        <p:txBody>
          <a:bodyPr/>
          <a:lstStyle/>
          <a:p>
            <a:r>
              <a:rPr lang="en-ZA" dirty="0" smtClean="0"/>
              <a:t>Human </a:t>
            </a:r>
            <a:r>
              <a:rPr lang="en-ZA" dirty="0" err="1" smtClean="0"/>
              <a:t>papilloma</a:t>
            </a:r>
            <a:r>
              <a:rPr lang="en-ZA" dirty="0" smtClean="0"/>
              <a:t> virus (HPV) causes common warts, the small, white, beige or brown skin growths that can appear almost anywhere on the body and on the moist mucous membranes near the penis and anus </a:t>
            </a:r>
          </a:p>
          <a:p>
            <a:r>
              <a:rPr lang="en-ZA" dirty="0" smtClean="0"/>
              <a:t>Genital warts</a:t>
            </a:r>
            <a:endParaRPr lang="en-Z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Fertility</a:t>
            </a:r>
            <a:endParaRPr lang="en-ZA" dirty="0"/>
          </a:p>
        </p:txBody>
      </p:sp>
      <p:sp>
        <p:nvSpPr>
          <p:cNvPr id="3" name="Subtitle 2"/>
          <p:cNvSpPr>
            <a:spLocks noGrp="1"/>
          </p:cNvSpPr>
          <p:nvPr>
            <p:ph type="subTitle" idx="1"/>
          </p:nvPr>
        </p:nvSpPr>
        <p:spPr/>
        <p:txBody>
          <a:bodyPr/>
          <a:lstStyle/>
          <a:p>
            <a:endParaRPr lang="en-Z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Prognosis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 With treatment, the 5-year </a:t>
            </a:r>
            <a:r>
              <a:rPr lang="en-ZA" dirty="0" smtClean="0">
                <a:hlinkClick r:id="rId2" action="ppaction://hlinkfile" tooltip="Relative survival rate"/>
              </a:rPr>
              <a:t>relative survival rate</a:t>
            </a:r>
            <a:r>
              <a:rPr lang="en-ZA" dirty="0" smtClean="0"/>
              <a:t> for the earliest stage of invasive cervical cancer is 92%,</a:t>
            </a:r>
          </a:p>
          <a:p>
            <a:r>
              <a:rPr lang="en-ZA" dirty="0" smtClean="0"/>
              <a:t> The overall (all stages combined) 5-year survival rate is about 72%. </a:t>
            </a:r>
          </a:p>
          <a:p>
            <a:r>
              <a:rPr lang="en-ZA" dirty="0" smtClean="0"/>
              <a:t>With treatment, 80 to 90% of women with stage I cancer and 50 to 65% of those with stage II cancer are alive 5 years after diagnosis.</a:t>
            </a:r>
          </a:p>
          <a:p>
            <a:r>
              <a:rPr lang="en-ZA" dirty="0" smtClean="0"/>
              <a:t> Only 25 to 35% of women with stage III cancer and 15% or fewer of those with stage IV cancer are alive after 5 years.</a:t>
            </a:r>
            <a:r>
              <a:rPr lang="en-ZA" baseline="30000" dirty="0" smtClean="0">
                <a:hlinkClick r:id="" action="ppaction://hlinkfile"/>
              </a:rPr>
              <a:t>[64]</a:t>
            </a:r>
            <a:endParaRPr lang="en-ZA" dirty="0" smtClean="0"/>
          </a:p>
          <a:p>
            <a:endParaRPr lang="en-Z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Treatment</a:t>
            </a:r>
            <a:endParaRPr lang="en-ZA" dirty="0"/>
          </a:p>
        </p:txBody>
      </p:sp>
      <p:sp>
        <p:nvSpPr>
          <p:cNvPr id="3" name="Subtitle 2"/>
          <p:cNvSpPr>
            <a:spLocks noGrp="1"/>
          </p:cNvSpPr>
          <p:nvPr>
            <p:ph type="subTitle" idx="1"/>
          </p:nvPr>
        </p:nvSpPr>
        <p:spPr/>
        <p:txBody>
          <a:bodyPr>
            <a:normAutofit fontScale="62500" lnSpcReduction="20000"/>
          </a:bodyPr>
          <a:lstStyle/>
          <a:p>
            <a:r>
              <a:rPr lang="en-ZA" dirty="0" smtClean="0"/>
              <a:t/>
            </a:r>
            <a:br>
              <a:rPr lang="en-ZA" dirty="0" smtClean="0"/>
            </a:br>
            <a:r>
              <a:rPr lang="en-ZA" dirty="0" smtClean="0"/>
              <a:t/>
            </a:r>
            <a:br>
              <a:rPr lang="en-ZA" dirty="0" smtClean="0"/>
            </a:br>
            <a:r>
              <a:rPr lang="en-ZA" dirty="0" smtClean="0"/>
              <a:t>The prognosis of cervical cancer depends upon the stage and type of cervical cancer and the </a:t>
            </a:r>
            <a:r>
              <a:rPr lang="en-ZA" dirty="0" err="1" smtClean="0">
                <a:hlinkClick r:id="rId2" action="ppaction://hlinkfile"/>
              </a:rPr>
              <a:t>tumor</a:t>
            </a:r>
            <a:r>
              <a:rPr lang="en-ZA" dirty="0" smtClean="0"/>
              <a:t> size.</a:t>
            </a:r>
          </a:p>
          <a:p>
            <a:r>
              <a:rPr lang="en-ZA" dirty="0" smtClean="0"/>
              <a:t/>
            </a:r>
            <a:br>
              <a:rPr lang="en-ZA" dirty="0" smtClean="0"/>
            </a:br>
            <a:endParaRPr lang="en-Z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Treatment</a:t>
            </a:r>
            <a:endParaRPr lang="en-ZA" dirty="0"/>
          </a:p>
        </p:txBody>
      </p:sp>
      <p:sp>
        <p:nvSpPr>
          <p:cNvPr id="3" name="Content Placeholder 2"/>
          <p:cNvSpPr>
            <a:spLocks noGrp="1"/>
          </p:cNvSpPr>
          <p:nvPr>
            <p:ph sz="half" idx="1"/>
          </p:nvPr>
        </p:nvSpPr>
        <p:spPr/>
        <p:txBody>
          <a:bodyPr/>
          <a:lstStyle/>
          <a:p>
            <a:r>
              <a:rPr lang="en-ZA" dirty="0" smtClean="0"/>
              <a:t>Hysterectomy</a:t>
            </a:r>
          </a:p>
          <a:p>
            <a:r>
              <a:rPr lang="en-ZA" dirty="0" smtClean="0"/>
              <a:t>Radiotherapy</a:t>
            </a:r>
          </a:p>
          <a:p>
            <a:r>
              <a:rPr lang="en-ZA" dirty="0" smtClean="0"/>
              <a:t>Chemotherapy</a:t>
            </a:r>
            <a:endParaRPr lang="en-ZA" dirty="0"/>
          </a:p>
        </p:txBody>
      </p:sp>
      <p:sp>
        <p:nvSpPr>
          <p:cNvPr id="4" name="Content Placeholder 3"/>
          <p:cNvSpPr>
            <a:spLocks noGrp="1"/>
          </p:cNvSpPr>
          <p:nvPr>
            <p:ph sz="half" idx="2"/>
          </p:nvPr>
        </p:nvSpPr>
        <p:spPr/>
        <p:txBody>
          <a:bodyPr/>
          <a:lstStyle/>
          <a:p>
            <a:endParaRPr lang="en-Z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RE- Cap</a:t>
            </a:r>
            <a:endParaRPr lang="en-ZA" dirty="0"/>
          </a:p>
        </p:txBody>
      </p:sp>
      <p:sp>
        <p:nvSpPr>
          <p:cNvPr id="3" name="Subtitle 2"/>
          <p:cNvSpPr>
            <a:spLocks noGrp="1"/>
          </p:cNvSpPr>
          <p:nvPr>
            <p:ph type="subTitle" idx="1"/>
          </p:nvPr>
        </p:nvSpPr>
        <p:spPr/>
        <p:txBody>
          <a:bodyPr>
            <a:normAutofit fontScale="70000" lnSpcReduction="20000"/>
          </a:bodyPr>
          <a:lstStyle/>
          <a:p>
            <a:r>
              <a:rPr lang="en-ZA" dirty="0" smtClean="0"/>
              <a:t>Risk factory</a:t>
            </a:r>
          </a:p>
          <a:p>
            <a:r>
              <a:rPr lang="en-ZA" dirty="0" smtClean="0"/>
              <a:t>Lifestyle change</a:t>
            </a:r>
          </a:p>
          <a:p>
            <a:r>
              <a:rPr lang="en-ZA" dirty="0" smtClean="0"/>
              <a:t>Vaccination</a:t>
            </a:r>
          </a:p>
          <a:p>
            <a:r>
              <a:rPr lang="en-ZA" dirty="0" smtClean="0"/>
              <a:t>Pap smear</a:t>
            </a:r>
          </a:p>
          <a:p>
            <a:r>
              <a:rPr lang="en-ZA" dirty="0" smtClean="0"/>
              <a:t>Annually </a:t>
            </a:r>
            <a:r>
              <a:rPr lang="en-ZA" dirty="0" err="1" smtClean="0"/>
              <a:t>Gynae</a:t>
            </a:r>
            <a:r>
              <a:rPr lang="en-ZA" dirty="0" smtClean="0"/>
              <a:t> check-up</a:t>
            </a:r>
            <a:endParaRPr lang="en-Z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Breast Cancer</a:t>
            </a:r>
            <a:endParaRPr lang="en-ZA" dirty="0"/>
          </a:p>
        </p:txBody>
      </p:sp>
      <p:sp>
        <p:nvSpPr>
          <p:cNvPr id="3" name="Content Placeholder 2"/>
          <p:cNvSpPr>
            <a:spLocks noGrp="1"/>
          </p:cNvSpPr>
          <p:nvPr>
            <p:ph idx="1"/>
          </p:nvPr>
        </p:nvSpPr>
        <p:spPr/>
        <p:txBody>
          <a:bodyPr/>
          <a:lstStyle/>
          <a:p>
            <a:r>
              <a:rPr lang="en-ZA" dirty="0" smtClean="0"/>
              <a:t>Cancer arising in breast tissue. Cancer is simply a group of </a:t>
            </a:r>
            <a:r>
              <a:rPr lang="en-ZA" dirty="0" smtClean="0">
                <a:hlinkClick r:id="rId2" action="ppaction://hlinkfile"/>
              </a:rPr>
              <a:t>abnormal</a:t>
            </a:r>
            <a:r>
              <a:rPr lang="en-ZA" dirty="0" smtClean="0"/>
              <a:t> cells that have abnormal growth patterns. Commonest cause of death in woman </a:t>
            </a:r>
            <a:endParaRPr lang="en-ZA" dirty="0"/>
          </a:p>
        </p:txBody>
      </p:sp>
      <p:pic>
        <p:nvPicPr>
          <p:cNvPr id="13314" name="Picture 2" descr="C:\Users\Tshivhula\Pictures\skin_sparing_mastectomy_tcm8-325307.jpg"/>
          <p:cNvPicPr>
            <a:picLocks noChangeAspect="1" noChangeArrowheads="1"/>
          </p:cNvPicPr>
          <p:nvPr/>
        </p:nvPicPr>
        <p:blipFill>
          <a:blip r:embed="rId3"/>
          <a:srcRect/>
          <a:stretch>
            <a:fillRect/>
          </a:stretch>
        </p:blipFill>
        <p:spPr bwMode="auto">
          <a:xfrm>
            <a:off x="6357950" y="3786190"/>
            <a:ext cx="2309822" cy="285155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Symptoms</a:t>
            </a:r>
            <a:endParaRPr lang="en-ZA" dirty="0"/>
          </a:p>
        </p:txBody>
      </p:sp>
      <p:sp>
        <p:nvSpPr>
          <p:cNvPr id="3" name="Content Placeholder 2"/>
          <p:cNvSpPr>
            <a:spLocks noGrp="1"/>
          </p:cNvSpPr>
          <p:nvPr>
            <p:ph idx="1"/>
          </p:nvPr>
        </p:nvSpPr>
        <p:spPr/>
        <p:txBody>
          <a:bodyPr/>
          <a:lstStyle/>
          <a:p>
            <a:pPr fontAlgn="t"/>
            <a:r>
              <a:rPr lang="en-ZA" dirty="0" smtClean="0"/>
              <a:t>Presence of a lump or thickening in the breast;</a:t>
            </a:r>
          </a:p>
          <a:p>
            <a:pPr fontAlgn="t"/>
            <a:r>
              <a:rPr lang="en-ZA" dirty="0" smtClean="0"/>
              <a:t>Swelling, dimpling, redness, or soreness of skin;</a:t>
            </a:r>
          </a:p>
          <a:p>
            <a:pPr fontAlgn="t"/>
            <a:r>
              <a:rPr lang="en-ZA" dirty="0" smtClean="0"/>
              <a:t>Change in shape or appearance of the nipple; and</a:t>
            </a:r>
          </a:p>
          <a:p>
            <a:pPr fontAlgn="t"/>
            <a:r>
              <a:rPr lang="en-ZA" dirty="0" smtClean="0"/>
              <a:t>Nipple discharge.</a:t>
            </a:r>
          </a:p>
          <a:p>
            <a:endParaRPr lang="en-Z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Self breast examination</a:t>
            </a:r>
            <a:endParaRPr lang="en-ZA" dirty="0"/>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2050" name="Picture 2"/>
          <p:cNvPicPr>
            <a:picLocks noGrp="1" noChangeAspect="1" noChangeArrowheads="1"/>
          </p:cNvPicPr>
          <p:nvPr>
            <p:ph idx="1"/>
          </p:nvPr>
        </p:nvPicPr>
        <p:blipFill>
          <a:blip r:embed="rId2"/>
          <a:srcRect/>
          <a:stretch>
            <a:fillRect/>
          </a:stretch>
        </p:blipFill>
        <p:spPr bwMode="auto">
          <a:xfrm>
            <a:off x="357158" y="214290"/>
            <a:ext cx="8643998" cy="635798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Obstetrics and Gynaecology</a:t>
            </a:r>
            <a:endParaRPr lang="en-ZA" dirty="0"/>
          </a:p>
        </p:txBody>
      </p:sp>
      <p:sp>
        <p:nvSpPr>
          <p:cNvPr id="3" name="Content Placeholder 2"/>
          <p:cNvSpPr>
            <a:spLocks noGrp="1"/>
          </p:cNvSpPr>
          <p:nvPr>
            <p:ph idx="1"/>
          </p:nvPr>
        </p:nvSpPr>
        <p:spPr/>
        <p:txBody>
          <a:bodyPr/>
          <a:lstStyle/>
          <a:p>
            <a:r>
              <a:rPr lang="en-ZA" dirty="0" smtClean="0"/>
              <a:t>Gynaecology</a:t>
            </a:r>
          </a:p>
          <a:p>
            <a:r>
              <a:rPr lang="en-ZA" dirty="0" err="1" smtClean="0"/>
              <a:t>Obs</a:t>
            </a:r>
            <a:r>
              <a:rPr lang="en-ZA" dirty="0" smtClean="0"/>
              <a:t>/</a:t>
            </a:r>
            <a:r>
              <a:rPr lang="en-ZA" dirty="0" err="1" smtClean="0"/>
              <a:t>gyn</a:t>
            </a:r>
            <a:endParaRPr lang="en-ZA" dirty="0" smtClean="0"/>
          </a:p>
          <a:p>
            <a:r>
              <a:rPr lang="en-ZA" dirty="0" smtClean="0"/>
              <a:t>Mixed</a:t>
            </a:r>
          </a:p>
          <a:p>
            <a:r>
              <a:rPr lang="en-ZA" dirty="0" smtClean="0"/>
              <a:t>Same</a:t>
            </a:r>
            <a:endParaRPr lang="en-ZA" dirty="0"/>
          </a:p>
        </p:txBody>
      </p:sp>
      <p:pic>
        <p:nvPicPr>
          <p:cNvPr id="98305" name="Picture 1" descr="C:\Users\Tshivhula\Pictures\IMG_4738.jpg"/>
          <p:cNvPicPr>
            <a:picLocks noChangeAspect="1" noChangeArrowheads="1"/>
          </p:cNvPicPr>
          <p:nvPr/>
        </p:nvPicPr>
        <p:blipFill>
          <a:blip r:embed="rId2"/>
          <a:srcRect/>
          <a:stretch>
            <a:fillRect/>
          </a:stretch>
        </p:blipFill>
        <p:spPr bwMode="auto">
          <a:xfrm>
            <a:off x="5500694" y="1714488"/>
            <a:ext cx="3198185" cy="471490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098" name="Picture 2"/>
          <p:cNvPicPr>
            <a:picLocks noGrp="1" noChangeAspect="1" noChangeArrowheads="1"/>
          </p:cNvPicPr>
          <p:nvPr>
            <p:ph idx="1"/>
          </p:nvPr>
        </p:nvPicPr>
        <p:blipFill>
          <a:blip r:embed="rId2"/>
          <a:srcRect/>
          <a:stretch>
            <a:fillRect/>
          </a:stretch>
        </p:blipFill>
        <p:spPr bwMode="auto">
          <a:xfrm>
            <a:off x="285720" y="214290"/>
            <a:ext cx="8791886" cy="6286544"/>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a:p>
        </p:txBody>
      </p:sp>
      <p:pic>
        <p:nvPicPr>
          <p:cNvPr id="6146" name="Picture 2"/>
          <p:cNvPicPr>
            <a:picLocks noChangeAspect="1" noChangeArrowheads="1"/>
          </p:cNvPicPr>
          <p:nvPr/>
        </p:nvPicPr>
        <p:blipFill>
          <a:blip r:embed="rId2"/>
          <a:srcRect/>
          <a:stretch>
            <a:fillRect/>
          </a:stretch>
        </p:blipFill>
        <p:spPr bwMode="auto">
          <a:xfrm>
            <a:off x="310354" y="285728"/>
            <a:ext cx="8690802"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5122" name="Picture 2"/>
          <p:cNvPicPr>
            <a:picLocks noGrp="1" noChangeAspect="1" noChangeArrowheads="1"/>
          </p:cNvPicPr>
          <p:nvPr>
            <p:ph idx="1"/>
          </p:nvPr>
        </p:nvPicPr>
        <p:blipFill>
          <a:blip r:embed="rId2"/>
          <a:srcRect/>
          <a:stretch>
            <a:fillRect/>
          </a:stretch>
        </p:blipFill>
        <p:spPr bwMode="auto">
          <a:xfrm>
            <a:off x="142844" y="285728"/>
            <a:ext cx="8643998"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3074" name="Picture 2"/>
          <p:cNvPicPr>
            <a:picLocks noGrp="1" noChangeAspect="1" noChangeArrowheads="1"/>
          </p:cNvPicPr>
          <p:nvPr>
            <p:ph idx="1"/>
          </p:nvPr>
        </p:nvPicPr>
        <p:blipFill>
          <a:blip r:embed="rId2"/>
          <a:srcRect/>
          <a:stretch>
            <a:fillRect/>
          </a:stretch>
        </p:blipFill>
        <p:spPr bwMode="auto">
          <a:xfrm>
            <a:off x="144497" y="0"/>
            <a:ext cx="8999503" cy="6215106"/>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
            </a:r>
            <a:br>
              <a:rPr lang="en-ZA" dirty="0" smtClean="0"/>
            </a:br>
            <a:r>
              <a:rPr lang="en-ZA" dirty="0" smtClean="0"/>
              <a:t>Death rates from breast cancer have been gradually declining and continue to decline.</a:t>
            </a:r>
            <a:br>
              <a:rPr lang="en-ZA" dirty="0" smtClean="0"/>
            </a:br>
            <a:r>
              <a:rPr lang="en-ZA" dirty="0" smtClean="0"/>
              <a:t> Increased awareness and screening and improved treatment methods.</a:t>
            </a:r>
            <a:br>
              <a:rPr lang="en-ZA" dirty="0" smtClean="0"/>
            </a:br>
            <a:endParaRPr lang="en-ZA" dirty="0"/>
          </a:p>
        </p:txBody>
      </p:sp>
      <p:pic>
        <p:nvPicPr>
          <p:cNvPr id="12291" name="Picture 3" descr="C:\Users\Tshivhula\Pictures\skin_sparing_mastectomy_tcm8-325307.jpg"/>
          <p:cNvPicPr>
            <a:picLocks noGrp="1" noChangeAspect="1" noChangeArrowheads="1"/>
          </p:cNvPicPr>
          <p:nvPr>
            <p:ph idx="1"/>
          </p:nvPr>
        </p:nvPicPr>
        <p:blipFill>
          <a:blip r:embed="rId2"/>
          <a:srcRect/>
          <a:stretch>
            <a:fillRect/>
          </a:stretch>
        </p:blipFill>
        <p:spPr bwMode="auto">
          <a:xfrm>
            <a:off x="6715140" y="5000636"/>
            <a:ext cx="1905000" cy="150019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shivhula\Pictures\breast_anatomy[2]_tcm8-78510.jpg"/>
          <p:cNvPicPr>
            <a:picLocks noChangeAspect="1" noChangeArrowheads="1"/>
          </p:cNvPicPr>
          <p:nvPr/>
        </p:nvPicPr>
        <p:blipFill>
          <a:blip r:embed="rId2"/>
          <a:srcRect/>
          <a:stretch>
            <a:fillRect/>
          </a:stretch>
        </p:blipFill>
        <p:spPr bwMode="auto">
          <a:xfrm>
            <a:off x="2667000" y="885825"/>
            <a:ext cx="3810000" cy="508635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Menopause</a:t>
            </a:r>
            <a:endParaRPr lang="en-ZA" dirty="0"/>
          </a:p>
        </p:txBody>
      </p:sp>
      <p:sp>
        <p:nvSpPr>
          <p:cNvPr id="3" name="Content Placeholder 2"/>
          <p:cNvSpPr>
            <a:spLocks noGrp="1"/>
          </p:cNvSpPr>
          <p:nvPr>
            <p:ph idx="1"/>
          </p:nvPr>
        </p:nvSpPr>
        <p:spPr/>
        <p:txBody>
          <a:bodyPr/>
          <a:lstStyle/>
          <a:p>
            <a:r>
              <a:rPr lang="en-ZA" dirty="0" smtClean="0"/>
              <a:t>Defines the time when a woman's reproductive life comes to an end and is marked by the end of her menstrual periods. </a:t>
            </a:r>
            <a:br>
              <a:rPr lang="en-ZA" dirty="0" smtClean="0"/>
            </a:br>
            <a:endParaRPr lang="en-ZA" dirty="0" smtClean="0"/>
          </a:p>
          <a:p>
            <a:endParaRPr lang="en-Z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err="1" smtClean="0"/>
              <a:t>Menopouse</a:t>
            </a:r>
            <a:endParaRPr lang="en-ZA" dirty="0"/>
          </a:p>
        </p:txBody>
      </p:sp>
      <p:sp>
        <p:nvSpPr>
          <p:cNvPr id="3" name="Subtitle 2"/>
          <p:cNvSpPr>
            <a:spLocks noGrp="1"/>
          </p:cNvSpPr>
          <p:nvPr>
            <p:ph type="subTitle" idx="1"/>
          </p:nvPr>
        </p:nvSpPr>
        <p:spPr/>
        <p:txBody>
          <a:bodyPr/>
          <a:lstStyle/>
          <a:p>
            <a:r>
              <a:rPr lang="en-ZA" dirty="0" smtClean="0"/>
              <a:t>Decrease oestrogen  level</a:t>
            </a:r>
          </a:p>
          <a:p>
            <a:r>
              <a:rPr lang="en-ZA" dirty="0" smtClean="0"/>
              <a:t>Due decrease of seize of ovarian activity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33"/>
            <a:ext cx="7772400" cy="1571635"/>
          </a:xfrm>
        </p:spPr>
        <p:txBody>
          <a:bodyPr/>
          <a:lstStyle/>
          <a:p>
            <a:r>
              <a:rPr lang="en-ZA" dirty="0" smtClean="0"/>
              <a:t>Problems</a:t>
            </a:r>
            <a:endParaRPr lang="en-ZA" dirty="0"/>
          </a:p>
        </p:txBody>
      </p:sp>
      <p:sp>
        <p:nvSpPr>
          <p:cNvPr id="3" name="Subtitle 2"/>
          <p:cNvSpPr>
            <a:spLocks noGrp="1"/>
          </p:cNvSpPr>
          <p:nvPr>
            <p:ph type="subTitle" idx="1"/>
          </p:nvPr>
        </p:nvSpPr>
        <p:spPr>
          <a:xfrm>
            <a:off x="1371600" y="2500306"/>
            <a:ext cx="6400800" cy="3138494"/>
          </a:xfrm>
        </p:spPr>
        <p:txBody>
          <a:bodyPr>
            <a:normAutofit fontScale="85000" lnSpcReduction="20000"/>
          </a:bodyPr>
          <a:lstStyle/>
          <a:p>
            <a:pPr algn="l"/>
            <a:r>
              <a:rPr lang="en-ZA" dirty="0" smtClean="0"/>
              <a:t>Vasomotor activity</a:t>
            </a:r>
          </a:p>
          <a:p>
            <a:pPr algn="l"/>
            <a:r>
              <a:rPr lang="en-ZA" dirty="0" err="1" smtClean="0"/>
              <a:t>Hotflushes</a:t>
            </a:r>
            <a:endParaRPr lang="en-ZA" dirty="0" smtClean="0"/>
          </a:p>
          <a:p>
            <a:pPr algn="l"/>
            <a:r>
              <a:rPr lang="en-ZA" dirty="0" smtClean="0"/>
              <a:t>Osteoporosis</a:t>
            </a:r>
          </a:p>
          <a:p>
            <a:pPr algn="l"/>
            <a:r>
              <a:rPr lang="en-ZA" dirty="0" smtClean="0"/>
              <a:t>Depression </a:t>
            </a:r>
          </a:p>
          <a:p>
            <a:pPr algn="l"/>
            <a:r>
              <a:rPr lang="en-ZA" dirty="0" smtClean="0"/>
              <a:t>Mood disorder</a:t>
            </a:r>
          </a:p>
          <a:p>
            <a:pPr algn="l"/>
            <a:r>
              <a:rPr lang="en-ZA" dirty="0" smtClean="0"/>
              <a:t>Dementia</a:t>
            </a:r>
          </a:p>
          <a:p>
            <a:pPr algn="l"/>
            <a:r>
              <a:rPr lang="en-ZA" dirty="0" smtClean="0"/>
              <a:t>Vaginal dryness</a:t>
            </a:r>
            <a:endParaRPr lang="en-ZA"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1714511"/>
          </a:xfrm>
        </p:spPr>
        <p:txBody>
          <a:bodyPr/>
          <a:lstStyle/>
          <a:p>
            <a:r>
              <a:rPr lang="en-ZA" dirty="0" smtClean="0"/>
              <a:t>Suggested management</a:t>
            </a:r>
            <a:endParaRPr lang="en-ZA" dirty="0"/>
          </a:p>
        </p:txBody>
      </p:sp>
      <p:sp>
        <p:nvSpPr>
          <p:cNvPr id="3" name="Subtitle 2"/>
          <p:cNvSpPr>
            <a:spLocks noGrp="1"/>
          </p:cNvSpPr>
          <p:nvPr>
            <p:ph type="subTitle" idx="1"/>
          </p:nvPr>
        </p:nvSpPr>
        <p:spPr>
          <a:xfrm>
            <a:off x="1214414" y="2000240"/>
            <a:ext cx="6400800" cy="3571900"/>
          </a:xfrm>
        </p:spPr>
        <p:txBody>
          <a:bodyPr>
            <a:normAutofit fontScale="92500" lnSpcReduction="10000"/>
          </a:bodyPr>
          <a:lstStyle/>
          <a:p>
            <a:pPr algn="l"/>
            <a:r>
              <a:rPr lang="en-ZA" dirty="0" smtClean="0"/>
              <a:t>Enhance relaxation</a:t>
            </a:r>
          </a:p>
          <a:p>
            <a:pPr algn="l"/>
            <a:r>
              <a:rPr lang="en-ZA" dirty="0" smtClean="0"/>
              <a:t>Regular exercise</a:t>
            </a:r>
          </a:p>
          <a:p>
            <a:pPr algn="l"/>
            <a:r>
              <a:rPr lang="en-ZA" dirty="0" smtClean="0"/>
              <a:t>Maintain a healthy body weight</a:t>
            </a:r>
          </a:p>
          <a:p>
            <a:pPr algn="l"/>
            <a:r>
              <a:rPr lang="en-ZA" dirty="0" smtClean="0"/>
              <a:t>Keep cool</a:t>
            </a:r>
          </a:p>
          <a:p>
            <a:pPr algn="l"/>
            <a:r>
              <a:rPr lang="en-ZA" dirty="0" smtClean="0"/>
              <a:t>Don’t smoke and avoid alcohol , caffeine</a:t>
            </a:r>
          </a:p>
          <a:p>
            <a:pPr algn="l"/>
            <a:r>
              <a:rPr lang="en-ZA" dirty="0" smtClean="0"/>
              <a:t>Calcium supplements</a:t>
            </a:r>
          </a:p>
          <a:p>
            <a:pPr algn="l"/>
            <a:endParaRPr lang="en-ZA" dirty="0" smtClean="0"/>
          </a:p>
          <a:p>
            <a:endParaRPr lang="en-Z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In Utopia every pregnancy would be intended and planned to occur at the optimum time for optimum outcome.</a:t>
            </a:r>
          </a:p>
          <a:p>
            <a:r>
              <a:rPr lang="en-ZA" dirty="0" smtClean="0"/>
              <a:t>To strive towards this goal we need good health system,  supported by </a:t>
            </a:r>
            <a:r>
              <a:rPr lang="en-ZA" dirty="0" err="1" smtClean="0"/>
              <a:t>Goverment</a:t>
            </a:r>
            <a:r>
              <a:rPr lang="en-ZA" dirty="0" smtClean="0"/>
              <a:t>, health professional ,  communities in larger</a:t>
            </a:r>
          </a:p>
          <a:p>
            <a:r>
              <a:rPr lang="en-ZA" dirty="0" smtClean="0"/>
              <a:t>Not  all Obstetric disasters can be anticipated or avoided.</a:t>
            </a:r>
          </a:p>
          <a:p>
            <a:endParaRPr lang="en-Z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Hormone supplements</a:t>
            </a:r>
            <a:endParaRPr lang="en-ZA" dirty="0"/>
          </a:p>
        </p:txBody>
      </p:sp>
      <p:sp>
        <p:nvSpPr>
          <p:cNvPr id="3" name="Content Placeholder 2"/>
          <p:cNvSpPr>
            <a:spLocks noGrp="1"/>
          </p:cNvSpPr>
          <p:nvPr>
            <p:ph idx="1"/>
          </p:nvPr>
        </p:nvSpPr>
        <p:spPr>
          <a:xfrm>
            <a:off x="457200" y="2214555"/>
            <a:ext cx="8229600" cy="2500329"/>
          </a:xfrm>
        </p:spPr>
        <p:txBody>
          <a:bodyPr/>
          <a:lstStyle/>
          <a:p>
            <a:r>
              <a:rPr lang="en-ZA" dirty="0" smtClean="0"/>
              <a:t>Advantages</a:t>
            </a:r>
          </a:p>
          <a:p>
            <a:endParaRPr lang="en-ZA" dirty="0" smtClean="0"/>
          </a:p>
          <a:p>
            <a:r>
              <a:rPr lang="en-ZA" dirty="0" smtClean="0"/>
              <a:t>Disadvantages</a:t>
            </a:r>
            <a:endParaRPr lang="en-ZA"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4554"/>
            <a:ext cx="8229600" cy="2000264"/>
          </a:xfrm>
        </p:spPr>
        <p:txBody>
          <a:bodyPr>
            <a:normAutofit/>
          </a:bodyPr>
          <a:lstStyle/>
          <a:p>
            <a:r>
              <a:rPr lang="en-ZA" dirty="0" smtClean="0"/>
              <a:t>Danger of not  exercise</a:t>
            </a:r>
            <a:br>
              <a:rPr lang="en-ZA" dirty="0" smtClean="0"/>
            </a:br>
            <a:r>
              <a:rPr lang="en-ZA" dirty="0" smtClean="0"/>
              <a:t>in early days</a:t>
            </a:r>
            <a:endParaRPr lang="en-ZA" dirty="0"/>
          </a:p>
        </p:txBody>
      </p:sp>
      <p:sp>
        <p:nvSpPr>
          <p:cNvPr id="3" name="Content Placeholder 2"/>
          <p:cNvSpPr>
            <a:spLocks noGrp="1"/>
          </p:cNvSpPr>
          <p:nvPr>
            <p:ph idx="1"/>
          </p:nvPr>
        </p:nvSpPr>
        <p:spPr>
          <a:xfrm>
            <a:off x="457200" y="785795"/>
            <a:ext cx="8229600" cy="500066"/>
          </a:xfrm>
        </p:spPr>
        <p:txBody>
          <a:bodyPr>
            <a:normAutofit fontScale="92500" lnSpcReduction="20000"/>
          </a:bodyPr>
          <a:lstStyle/>
          <a:p>
            <a:endParaRPr lang="en-Z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23850" y="981075"/>
            <a:ext cx="8569325" cy="57626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AU" b="1" smtClean="0"/>
              <a:t>Consequences of obesity in women at midlife</a:t>
            </a:r>
          </a:p>
        </p:txBody>
      </p:sp>
      <p:sp>
        <p:nvSpPr>
          <p:cNvPr id="3" name="Content Placeholder 2"/>
          <p:cNvSpPr>
            <a:spLocks noGrp="1"/>
          </p:cNvSpPr>
          <p:nvPr>
            <p:ph idx="1"/>
          </p:nvPr>
        </p:nvSpPr>
        <p:spPr/>
        <p:txBody>
          <a:bodyPr>
            <a:normAutofit lnSpcReduction="10000"/>
          </a:bodyPr>
          <a:lstStyle/>
          <a:p>
            <a:pPr>
              <a:defRPr/>
            </a:pPr>
            <a:r>
              <a:rPr lang="en-AU" dirty="0" smtClean="0"/>
              <a:t>Increased risk of cardiovascular disease including coronary artery disease, hypertension and stroke</a:t>
            </a:r>
          </a:p>
          <a:p>
            <a:pPr>
              <a:defRPr/>
            </a:pPr>
            <a:r>
              <a:rPr lang="en-AU" dirty="0" smtClean="0"/>
              <a:t>Increased risk of dementia</a:t>
            </a:r>
          </a:p>
          <a:p>
            <a:pPr>
              <a:defRPr/>
            </a:pPr>
            <a:r>
              <a:rPr lang="en-AU" dirty="0" smtClean="0"/>
              <a:t>Increased risk of breast, uterine and colon cancer</a:t>
            </a:r>
          </a:p>
          <a:p>
            <a:pPr>
              <a:defRPr/>
            </a:pPr>
            <a:r>
              <a:rPr lang="en-AU" dirty="0" smtClean="0"/>
              <a:t>Increased likelihood of depression</a:t>
            </a:r>
          </a:p>
          <a:p>
            <a:pPr>
              <a:defRPr/>
            </a:pPr>
            <a:r>
              <a:rPr lang="en-AU" dirty="0" smtClean="0"/>
              <a:t>Greater likelihood of sexual dysfunction</a:t>
            </a:r>
          </a:p>
          <a:p>
            <a:pPr marL="0" indent="0">
              <a:buFont typeface="Wingdings 3" pitchFamily="18" charset="2"/>
              <a:buNone/>
              <a:defRPr/>
            </a:pPr>
            <a:endParaRPr lang="en-A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defRPr/>
            </a:pPr>
            <a:r>
              <a:rPr lang="en-AU" dirty="0" smtClean="0"/>
              <a:t>Obesity in women is associated with </a:t>
            </a:r>
            <a:r>
              <a:rPr lang="en-AU" dirty="0"/>
              <a:t>poorer </a:t>
            </a:r>
            <a:r>
              <a:rPr lang="en-AU" dirty="0" smtClean="0"/>
              <a:t>education, urbanization, inactivity</a:t>
            </a:r>
            <a:r>
              <a:rPr lang="en-AU" dirty="0"/>
              <a:t>, parity, family history of obesity and </a:t>
            </a:r>
            <a:r>
              <a:rPr lang="en-AU" dirty="0" smtClean="0"/>
              <a:t>marriage </a:t>
            </a:r>
            <a:r>
              <a:rPr lang="en-AU" dirty="0"/>
              <a:t>at earlier </a:t>
            </a:r>
            <a:r>
              <a:rPr lang="en-AU" dirty="0" smtClean="0"/>
              <a:t>age </a:t>
            </a:r>
            <a:endParaRPr lang="en-AU" sz="2000" dirty="0"/>
          </a:p>
          <a:p>
            <a:pPr>
              <a:defRPr/>
            </a:pPr>
            <a:r>
              <a:rPr lang="en-AU" dirty="0" smtClean="0"/>
              <a:t>There is a bi-directional relationship between obesity and depression</a:t>
            </a:r>
          </a:p>
          <a:p>
            <a:pPr>
              <a:defRPr/>
            </a:pPr>
            <a:r>
              <a:rPr lang="en-AU" dirty="0" smtClean="0"/>
              <a:t>Many psychoactive medications are associated with weight gain</a:t>
            </a:r>
          </a:p>
          <a:p>
            <a:pPr>
              <a:defRPr/>
            </a:pPr>
            <a:r>
              <a:rPr lang="en-AU" dirty="0" smtClean="0"/>
              <a:t>Chemotherapy is associated with </a:t>
            </a:r>
            <a:r>
              <a:rPr lang="en-US" dirty="0"/>
              <a:t>an increase in total body fat and </a:t>
            </a:r>
            <a:r>
              <a:rPr lang="en-US" dirty="0" smtClean="0"/>
              <a:t>abdominal </a:t>
            </a:r>
            <a:r>
              <a:rPr lang="en-US" dirty="0"/>
              <a:t>and visceral adiposity</a:t>
            </a:r>
            <a:endParaRPr lang="en-AU" dirty="0" smtClean="0"/>
          </a:p>
          <a:p>
            <a:pPr>
              <a:defRPr/>
            </a:pPr>
            <a:endParaRPr lang="en-AU" dirty="0"/>
          </a:p>
        </p:txBody>
      </p:sp>
      <p:sp>
        <p:nvSpPr>
          <p:cNvPr id="23554" name="Title 4"/>
          <p:cNvSpPr>
            <a:spLocks noGrp="1"/>
          </p:cNvSpPr>
          <p:nvPr>
            <p:ph type="title"/>
          </p:nvPr>
        </p:nvSpPr>
        <p:spPr bwMode="auto">
          <a:xfrm>
            <a:off x="323850" y="1125538"/>
            <a:ext cx="8569325" cy="57626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AU" smtClean="0"/>
              <a:t> </a:t>
            </a:r>
            <a:r>
              <a:rPr lang="en-US" b="1" smtClean="0"/>
              <a:t>Other factors influencing weight gain in midlife</a:t>
            </a:r>
            <a:r>
              <a:rPr lang="en-AU" smtClean="0"/>
              <a:t/>
            </a:r>
            <a:br>
              <a:rPr lang="en-AU" smtClean="0"/>
            </a:br>
            <a:endParaRPr lang="en-AU"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323850" y="981075"/>
            <a:ext cx="8569325" cy="57626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AU" b="1" smtClean="0"/>
              <a:t>The perimenopause and body composition (2)</a:t>
            </a:r>
          </a:p>
        </p:txBody>
      </p:sp>
      <p:sp>
        <p:nvSpPr>
          <p:cNvPr id="2253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Clr>
                <a:srgbClr val="3C00AA"/>
              </a:buClr>
            </a:pPr>
            <a:r>
              <a:rPr lang="en-AU" smtClean="0"/>
              <a:t>A high waist circumference, indicating accumulation of excessive central abdominal fat, is an independent predictor of metabolic disease risk in postmenopausal women</a:t>
            </a:r>
          </a:p>
          <a:p>
            <a:pPr>
              <a:buClr>
                <a:srgbClr val="3C00AA"/>
              </a:buClr>
            </a:pPr>
            <a:endParaRPr lang="en-AU" smtClean="0"/>
          </a:p>
          <a:p>
            <a:pPr>
              <a:buClr>
                <a:srgbClr val="3C00AA"/>
              </a:buClr>
            </a:pPr>
            <a:r>
              <a:rPr lang="en-AU" smtClean="0"/>
              <a:t>These changes occur across all ethnic groups</a:t>
            </a:r>
          </a:p>
          <a:p>
            <a:pPr>
              <a:buClr>
                <a:srgbClr val="3C00AA"/>
              </a:buClr>
            </a:pPr>
            <a:endParaRPr lang="en-AU"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323850" y="981075"/>
            <a:ext cx="8569325" cy="57626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AU" b="1" smtClean="0"/>
              <a:t>The perimenopause and body composition (2)</a:t>
            </a:r>
          </a:p>
        </p:txBody>
      </p:sp>
      <p:sp>
        <p:nvSpPr>
          <p:cNvPr id="2253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Clr>
                <a:srgbClr val="3C00AA"/>
              </a:buClr>
            </a:pPr>
            <a:r>
              <a:rPr lang="en-AU" smtClean="0"/>
              <a:t>A high waist circumference, indicating accumulation of excessive central abdominal fat, is an independent predictor of metabolic disease risk in postmenopausal women</a:t>
            </a:r>
          </a:p>
          <a:p>
            <a:pPr>
              <a:buClr>
                <a:srgbClr val="3C00AA"/>
              </a:buClr>
            </a:pPr>
            <a:endParaRPr lang="en-AU" smtClean="0"/>
          </a:p>
          <a:p>
            <a:pPr>
              <a:buClr>
                <a:srgbClr val="3C00AA"/>
              </a:buClr>
            </a:pPr>
            <a:r>
              <a:rPr lang="en-AU" smtClean="0"/>
              <a:t>These changes occur across all ethnic groups</a:t>
            </a:r>
          </a:p>
          <a:p>
            <a:pPr>
              <a:buClr>
                <a:srgbClr val="3C00AA"/>
              </a:buClr>
            </a:pPr>
            <a:endParaRPr lang="en-AU"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Conclusion</a:t>
            </a:r>
            <a:br>
              <a:rPr lang="en-ZA" dirty="0" smtClean="0"/>
            </a:br>
            <a:endParaRPr lang="en-ZA" dirty="0"/>
          </a:p>
        </p:txBody>
      </p:sp>
      <p:sp>
        <p:nvSpPr>
          <p:cNvPr id="3" name="Content Placeholder 2"/>
          <p:cNvSpPr>
            <a:spLocks noGrp="1"/>
          </p:cNvSpPr>
          <p:nvPr>
            <p:ph idx="1"/>
          </p:nvPr>
        </p:nvSpPr>
        <p:spPr/>
        <p:txBody>
          <a:bodyPr/>
          <a:lstStyle/>
          <a:p>
            <a:r>
              <a:rPr lang="en-ZA" dirty="0" smtClean="0"/>
              <a:t>The key to have a better life is on your life styles</a:t>
            </a:r>
          </a:p>
          <a:p>
            <a:r>
              <a:rPr lang="en-ZA" dirty="0" smtClean="0"/>
              <a:t>Exercise</a:t>
            </a:r>
          </a:p>
          <a:p>
            <a:r>
              <a:rPr lang="en-ZA" dirty="0" smtClean="0"/>
              <a:t>Diet</a:t>
            </a:r>
          </a:p>
          <a:p>
            <a:endParaRPr lang="en-ZA"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Tshivhula\Pictures\mans picture.jpg"/>
          <p:cNvPicPr>
            <a:picLocks noChangeAspect="1" noChangeArrowheads="1"/>
          </p:cNvPicPr>
          <p:nvPr/>
        </p:nvPicPr>
        <p:blipFill>
          <a:blip r:embed="rId2"/>
          <a:srcRect/>
          <a:stretch>
            <a:fillRect/>
          </a:stretch>
        </p:blipFill>
        <p:spPr bwMode="auto">
          <a:xfrm>
            <a:off x="357158" y="381000"/>
            <a:ext cx="7572428" cy="6096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THANKS  YOU</a:t>
            </a:r>
            <a:endParaRPr lang="en-ZA" dirty="0"/>
          </a:p>
        </p:txBody>
      </p:sp>
      <p:sp>
        <p:nvSpPr>
          <p:cNvPr id="3" name="Content Placeholder 2"/>
          <p:cNvSpPr>
            <a:spLocks noGrp="1"/>
          </p:cNvSpPr>
          <p:nvPr>
            <p:ph idx="1"/>
          </p:nvPr>
        </p:nvSpPr>
        <p:spPr/>
        <p:txBody>
          <a:bodyPr/>
          <a:lstStyle/>
          <a:p>
            <a:r>
              <a:rPr lang="en-ZA" dirty="0" smtClean="0"/>
              <a:t>NDAA::</a:t>
            </a:r>
          </a:p>
          <a:p>
            <a:r>
              <a:rPr lang="en-ZA" dirty="0" smtClean="0"/>
              <a:t>NDAAH</a:t>
            </a:r>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Obsterics</a:t>
            </a:r>
            <a:r>
              <a:rPr lang="en-ZA" dirty="0" smtClean="0"/>
              <a:t> Disaster</a:t>
            </a:r>
            <a:endParaRPr lang="en-ZA" dirty="0"/>
          </a:p>
        </p:txBody>
      </p:sp>
      <p:sp>
        <p:nvSpPr>
          <p:cNvPr id="3" name="Content Placeholder 2"/>
          <p:cNvSpPr>
            <a:spLocks noGrp="1"/>
          </p:cNvSpPr>
          <p:nvPr>
            <p:ph idx="1"/>
          </p:nvPr>
        </p:nvSpPr>
        <p:spPr/>
        <p:txBody>
          <a:bodyPr/>
          <a:lstStyle/>
          <a:p>
            <a:r>
              <a:rPr lang="en-ZA" dirty="0" smtClean="0"/>
              <a:t>Depression</a:t>
            </a:r>
          </a:p>
          <a:p>
            <a:r>
              <a:rPr lang="en-ZA" dirty="0" smtClean="0"/>
              <a:t>Low self-esteem</a:t>
            </a:r>
          </a:p>
          <a:p>
            <a:r>
              <a:rPr lang="en-ZA" dirty="0" smtClean="0"/>
              <a:t>Lack of Trust</a:t>
            </a:r>
          </a:p>
          <a:p>
            <a:r>
              <a:rPr lang="en-ZA" dirty="0" smtClean="0"/>
              <a:t>Litigations</a:t>
            </a:r>
          </a:p>
          <a:p>
            <a:r>
              <a:rPr lang="en-ZA" dirty="0" smtClean="0"/>
              <a:t>Divorces</a:t>
            </a:r>
            <a:endParaRPr lang="en-ZA" dirty="0"/>
          </a:p>
        </p:txBody>
      </p:sp>
      <p:pic>
        <p:nvPicPr>
          <p:cNvPr id="14337" name="Picture 1" descr="C:\Users\Tshivhula\Pictures\IMG_4738.jpg"/>
          <p:cNvPicPr>
            <a:picLocks noChangeAspect="1" noChangeArrowheads="1"/>
          </p:cNvPicPr>
          <p:nvPr/>
        </p:nvPicPr>
        <p:blipFill>
          <a:blip r:embed="rId3"/>
          <a:srcRect/>
          <a:stretch>
            <a:fillRect/>
          </a:stretch>
        </p:blipFill>
        <p:spPr bwMode="auto">
          <a:xfrm>
            <a:off x="4857752" y="1571612"/>
            <a:ext cx="3357586" cy="50720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How can this be avoided ?</a:t>
            </a:r>
            <a:endParaRPr lang="en-ZA" dirty="0"/>
          </a:p>
        </p:txBody>
      </p:sp>
      <p:sp>
        <p:nvSpPr>
          <p:cNvPr id="3" name="Subtitle 2"/>
          <p:cNvSpPr>
            <a:spLocks noGrp="1"/>
          </p:cNvSpPr>
          <p:nvPr>
            <p:ph type="subTitle" idx="1"/>
          </p:nvPr>
        </p:nvSpPr>
        <p:spPr/>
        <p:txBody>
          <a:bodyPr/>
          <a:lstStyle/>
          <a:p>
            <a:endParaRPr lang="en-Z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1724</Words>
  <Application>Microsoft Office PowerPoint</Application>
  <PresentationFormat>On-screen Show (4:3)</PresentationFormat>
  <Paragraphs>283</Paragraphs>
  <Slides>78</Slides>
  <Notes>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Taking care of your own Health</vt:lpstr>
      <vt:lpstr>specialist  Obstetrics and Gynaecology ?</vt:lpstr>
      <vt:lpstr>Obstetrics </vt:lpstr>
      <vt:lpstr>Aims</vt:lpstr>
      <vt:lpstr>Gynaecology</vt:lpstr>
      <vt:lpstr>Obstetrics and Gynaecology</vt:lpstr>
      <vt:lpstr>Slide 7</vt:lpstr>
      <vt:lpstr>Obsterics Disaster</vt:lpstr>
      <vt:lpstr>How can this be avoided ?</vt:lpstr>
      <vt:lpstr>Slide 10</vt:lpstr>
      <vt:lpstr>Antenatal care</vt:lpstr>
      <vt:lpstr>What  happen during ANC visits? </vt:lpstr>
      <vt:lpstr>Slide 13</vt:lpstr>
      <vt:lpstr>Top five causes of maternal death in RSA</vt:lpstr>
      <vt:lpstr>Slide 15</vt:lpstr>
      <vt:lpstr>Every death counts</vt:lpstr>
      <vt:lpstr>ANC represents an important entry point for different programmes and provision of integrated care </vt:lpstr>
      <vt:lpstr> The essential elements of a focused approach to antenatal care </vt:lpstr>
      <vt:lpstr>Slide 19</vt:lpstr>
      <vt:lpstr>Pregnancy</vt:lpstr>
      <vt:lpstr>Slide 21</vt:lpstr>
      <vt:lpstr>Delivery</vt:lpstr>
      <vt:lpstr>Post Delivery</vt:lpstr>
      <vt:lpstr>Challenges </vt:lpstr>
      <vt:lpstr>Slide 25</vt:lpstr>
      <vt:lpstr>Carcinoma of the Cervix</vt:lpstr>
      <vt:lpstr>In RSA cervix cancer is the second most common cancer killer to our women, following Breast cancer </vt:lpstr>
      <vt:lpstr>Slide 28</vt:lpstr>
      <vt:lpstr>Slide 29</vt:lpstr>
      <vt:lpstr>Statistic</vt:lpstr>
      <vt:lpstr>Risk factors</vt:lpstr>
      <vt:lpstr>Symptoms</vt:lpstr>
      <vt:lpstr>Symptoms</vt:lpstr>
      <vt:lpstr>    </vt:lpstr>
      <vt:lpstr>Increased vaginal discharge </vt:lpstr>
      <vt:lpstr>Late stage Symptoms</vt:lpstr>
      <vt:lpstr>Prevention</vt:lpstr>
      <vt:lpstr>Risk factors</vt:lpstr>
      <vt:lpstr> Primary Prevention</vt:lpstr>
      <vt:lpstr>Secondary Prevention</vt:lpstr>
      <vt:lpstr>Secondary Prevention</vt:lpstr>
      <vt:lpstr>Pap smear First world </vt:lpstr>
      <vt:lpstr>What is a pap smear? </vt:lpstr>
      <vt:lpstr>Where to go for a pap smear </vt:lpstr>
      <vt:lpstr>How is a pap smear done? </vt:lpstr>
      <vt:lpstr>Slide 46</vt:lpstr>
      <vt:lpstr>What happens if my Pap smear is abnormal? </vt:lpstr>
      <vt:lpstr>Slide 48</vt:lpstr>
      <vt:lpstr>Colposcopy</vt:lpstr>
      <vt:lpstr>HPV in Man</vt:lpstr>
      <vt:lpstr>Fertility</vt:lpstr>
      <vt:lpstr>Prognosis</vt:lpstr>
      <vt:lpstr>Treatment</vt:lpstr>
      <vt:lpstr>Treatment</vt:lpstr>
      <vt:lpstr>RE- Cap</vt:lpstr>
      <vt:lpstr>Breast Cancer</vt:lpstr>
      <vt:lpstr>Symptoms</vt:lpstr>
      <vt:lpstr>Self breast examination</vt:lpstr>
      <vt:lpstr>Slide 59</vt:lpstr>
      <vt:lpstr>Slide 60</vt:lpstr>
      <vt:lpstr>Slide 61</vt:lpstr>
      <vt:lpstr>Slide 62</vt:lpstr>
      <vt:lpstr>Slide 63</vt:lpstr>
      <vt:lpstr>       Death rates from breast cancer have been gradually declining and continue to decline.  Increased awareness and screening and improved treatment methods. </vt:lpstr>
      <vt:lpstr>Slide 65</vt:lpstr>
      <vt:lpstr>Menopause</vt:lpstr>
      <vt:lpstr>Menopouse</vt:lpstr>
      <vt:lpstr>Problems</vt:lpstr>
      <vt:lpstr>Suggested management</vt:lpstr>
      <vt:lpstr>Hormone supplements</vt:lpstr>
      <vt:lpstr>Danger of not  exercise in early days</vt:lpstr>
      <vt:lpstr>Consequences of obesity in women at midlife</vt:lpstr>
      <vt:lpstr> Other factors influencing weight gain in midlife </vt:lpstr>
      <vt:lpstr>The perimenopause and body composition (2)</vt:lpstr>
      <vt:lpstr>The perimenopause and body composition (2)</vt:lpstr>
      <vt:lpstr>Conclusion </vt:lpstr>
      <vt:lpstr>Slide 77</vt:lpstr>
      <vt:lpstr>THANKS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care of your own Health</dc:title>
  <dc:creator>Tshivhula</dc:creator>
  <cp:lastModifiedBy>Tshivhula</cp:lastModifiedBy>
  <cp:revision>39</cp:revision>
  <dcterms:created xsi:type="dcterms:W3CDTF">2012-12-01T10:25:06Z</dcterms:created>
  <dcterms:modified xsi:type="dcterms:W3CDTF">2012-12-02T21:41:21Z</dcterms:modified>
</cp:coreProperties>
</file>